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37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0E0176-FEC8-4B3B-8CBB-1943BADC24B7}" type="datetimeFigureOut">
              <a:rPr lang="en-US" smtClean="0"/>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68735-1873-46B5-B857-A464CB79815A}" type="slidenum">
              <a:rPr lang="en-US" smtClean="0"/>
              <a:t>‹#›</a:t>
            </a:fld>
            <a:endParaRPr lang="en-US"/>
          </a:p>
        </p:txBody>
      </p:sp>
    </p:spTree>
    <p:extLst>
      <p:ext uri="{BB962C8B-B14F-4D97-AF65-F5344CB8AC3E}">
        <p14:creationId xmlns:p14="http://schemas.microsoft.com/office/powerpoint/2010/main" val="1445899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E0176-FEC8-4B3B-8CBB-1943BADC24B7}" type="datetimeFigureOut">
              <a:rPr lang="en-US" smtClean="0"/>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68735-1873-46B5-B857-A464CB79815A}" type="slidenum">
              <a:rPr lang="en-US" smtClean="0"/>
              <a:t>‹#›</a:t>
            </a:fld>
            <a:endParaRPr lang="en-US"/>
          </a:p>
        </p:txBody>
      </p:sp>
    </p:spTree>
    <p:extLst>
      <p:ext uri="{BB962C8B-B14F-4D97-AF65-F5344CB8AC3E}">
        <p14:creationId xmlns:p14="http://schemas.microsoft.com/office/powerpoint/2010/main" val="2714407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E0176-FEC8-4B3B-8CBB-1943BADC24B7}" type="datetimeFigureOut">
              <a:rPr lang="en-US" smtClean="0"/>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68735-1873-46B5-B857-A464CB79815A}" type="slidenum">
              <a:rPr lang="en-US" smtClean="0"/>
              <a:t>‹#›</a:t>
            </a:fld>
            <a:endParaRPr lang="en-US"/>
          </a:p>
        </p:txBody>
      </p:sp>
    </p:spTree>
    <p:extLst>
      <p:ext uri="{BB962C8B-B14F-4D97-AF65-F5344CB8AC3E}">
        <p14:creationId xmlns:p14="http://schemas.microsoft.com/office/powerpoint/2010/main" val="19178633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s-E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02CC601-B11D-48A9-ADEF-43AFE577B1C2}" type="slidenum">
              <a:rPr lang="es-ES" altLang="en-US">
                <a:solidFill>
                  <a:srgbClr val="000000"/>
                </a:solidFill>
              </a:rPr>
              <a:pPr/>
              <a:t>‹#›</a:t>
            </a:fld>
            <a:endParaRPr lang="es-ES" altLang="en-US">
              <a:solidFill>
                <a:srgbClr val="000000"/>
              </a:solidFill>
            </a:endParaRPr>
          </a:p>
        </p:txBody>
      </p:sp>
    </p:spTree>
    <p:extLst>
      <p:ext uri="{BB962C8B-B14F-4D97-AF65-F5344CB8AC3E}">
        <p14:creationId xmlns:p14="http://schemas.microsoft.com/office/powerpoint/2010/main" val="36376249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9349" y="116632"/>
            <a:ext cx="11809312" cy="1008112"/>
          </a:xfrm>
        </p:spPr>
        <p:txBody>
          <a:bodyPr/>
          <a:lstStyle/>
          <a:p>
            <a:r>
              <a:rPr lang="en-US" smtClean="0"/>
              <a:t>Click to edit Master title style</a:t>
            </a:r>
            <a:endParaRPr lang="en-US"/>
          </a:p>
        </p:txBody>
      </p:sp>
      <p:sp>
        <p:nvSpPr>
          <p:cNvPr id="3" name="Content Placeholder 2"/>
          <p:cNvSpPr>
            <a:spLocks noGrp="1"/>
          </p:cNvSpPr>
          <p:nvPr>
            <p:ph idx="1"/>
          </p:nvPr>
        </p:nvSpPr>
        <p:spPr>
          <a:xfrm>
            <a:off x="239349" y="1196752"/>
            <a:ext cx="11809312" cy="4608512"/>
          </a:xfrm>
        </p:spPr>
        <p:txBody>
          <a:bodyPr/>
          <a:lstStyle>
            <a:lvl1pPr>
              <a:defRPr sz="30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s-E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s-ES" alt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0D6CA25-2A1C-4E34-8932-E22659B71816}" type="slidenum">
              <a:rPr lang="es-ES" altLang="en-US">
                <a:solidFill>
                  <a:srgbClr val="000000"/>
                </a:solidFill>
              </a:rPr>
              <a:pPr/>
              <a:t>‹#›</a:t>
            </a:fld>
            <a:endParaRPr lang="es-ES" altLang="en-US">
              <a:solidFill>
                <a:srgbClr val="000000"/>
              </a:solidFill>
            </a:endParaRPr>
          </a:p>
        </p:txBody>
      </p:sp>
    </p:spTree>
    <p:extLst>
      <p:ext uri="{BB962C8B-B14F-4D97-AF65-F5344CB8AC3E}">
        <p14:creationId xmlns:p14="http://schemas.microsoft.com/office/powerpoint/2010/main" val="29305953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5360" y="476672"/>
            <a:ext cx="11425269" cy="3240360"/>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335360" y="4005064"/>
            <a:ext cx="11425269" cy="1656184"/>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s-E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2535D1B-9088-40C1-99EB-A377A2C7716B}" type="slidenum">
              <a:rPr lang="es-ES" altLang="en-US">
                <a:solidFill>
                  <a:srgbClr val="000000"/>
                </a:solidFill>
              </a:rPr>
              <a:pPr/>
              <a:t>‹#›</a:t>
            </a:fld>
            <a:endParaRPr lang="es-ES" altLang="en-US">
              <a:solidFill>
                <a:srgbClr val="000000"/>
              </a:solidFill>
            </a:endParaRPr>
          </a:p>
        </p:txBody>
      </p:sp>
    </p:spTree>
    <p:extLst>
      <p:ext uri="{BB962C8B-B14F-4D97-AF65-F5344CB8AC3E}">
        <p14:creationId xmlns:p14="http://schemas.microsoft.com/office/powerpoint/2010/main" val="5397709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88640"/>
            <a:ext cx="10972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s-E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BF0013F-CEAF-4541-A03A-376B16495FFF}" type="slidenum">
              <a:rPr lang="es-ES" altLang="en-US">
                <a:solidFill>
                  <a:srgbClr val="000000"/>
                </a:solidFill>
              </a:rPr>
              <a:pPr/>
              <a:t>‹#›</a:t>
            </a:fld>
            <a:endParaRPr lang="es-ES" altLang="en-US">
              <a:solidFill>
                <a:srgbClr val="000000"/>
              </a:solidFill>
            </a:endParaRPr>
          </a:p>
        </p:txBody>
      </p:sp>
    </p:spTree>
    <p:extLst>
      <p:ext uri="{BB962C8B-B14F-4D97-AF65-F5344CB8AC3E}">
        <p14:creationId xmlns:p14="http://schemas.microsoft.com/office/powerpoint/2010/main" val="22925544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s-E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AE20431F-C105-48D9-AE4A-CC76933AC73A}" type="slidenum">
              <a:rPr lang="es-ES" altLang="en-US">
                <a:solidFill>
                  <a:srgbClr val="000000"/>
                </a:solidFill>
              </a:rPr>
              <a:pPr/>
              <a:t>‹#›</a:t>
            </a:fld>
            <a:endParaRPr lang="es-ES" altLang="en-US">
              <a:solidFill>
                <a:srgbClr val="000000"/>
              </a:solidFill>
            </a:endParaRPr>
          </a:p>
        </p:txBody>
      </p:sp>
    </p:spTree>
    <p:extLst>
      <p:ext uri="{BB962C8B-B14F-4D97-AF65-F5344CB8AC3E}">
        <p14:creationId xmlns:p14="http://schemas.microsoft.com/office/powerpoint/2010/main" val="5704477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s-E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BD6DBE3C-EB79-4310-B627-E06F2FC2CD24}" type="slidenum">
              <a:rPr lang="es-ES" altLang="en-US">
                <a:solidFill>
                  <a:srgbClr val="000000"/>
                </a:solidFill>
              </a:rPr>
              <a:pPr/>
              <a:t>‹#›</a:t>
            </a:fld>
            <a:endParaRPr lang="es-ES" altLang="en-US">
              <a:solidFill>
                <a:srgbClr val="000000"/>
              </a:solidFill>
            </a:endParaRPr>
          </a:p>
        </p:txBody>
      </p:sp>
    </p:spTree>
    <p:extLst>
      <p:ext uri="{BB962C8B-B14F-4D97-AF65-F5344CB8AC3E}">
        <p14:creationId xmlns:p14="http://schemas.microsoft.com/office/powerpoint/2010/main" val="20549178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s-E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F6D07EE1-71F1-4900-8B48-8C0A6213E191}" type="slidenum">
              <a:rPr lang="es-ES" altLang="en-US">
                <a:solidFill>
                  <a:srgbClr val="000000"/>
                </a:solidFill>
              </a:rPr>
              <a:pPr/>
              <a:t>‹#›</a:t>
            </a:fld>
            <a:endParaRPr lang="es-ES" altLang="en-US">
              <a:solidFill>
                <a:srgbClr val="000000"/>
              </a:solidFill>
            </a:endParaRPr>
          </a:p>
        </p:txBody>
      </p:sp>
    </p:spTree>
    <p:extLst>
      <p:ext uri="{BB962C8B-B14F-4D97-AF65-F5344CB8AC3E}">
        <p14:creationId xmlns:p14="http://schemas.microsoft.com/office/powerpoint/2010/main" val="30988056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s-E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B1D5950-0581-4AD7-B83A-ACE78F1F58AA}" type="slidenum">
              <a:rPr lang="es-ES" altLang="en-US">
                <a:solidFill>
                  <a:srgbClr val="000000"/>
                </a:solidFill>
              </a:rPr>
              <a:pPr/>
              <a:t>‹#›</a:t>
            </a:fld>
            <a:endParaRPr lang="es-ES" altLang="en-US">
              <a:solidFill>
                <a:srgbClr val="000000"/>
              </a:solidFill>
            </a:endParaRPr>
          </a:p>
        </p:txBody>
      </p:sp>
    </p:spTree>
    <p:extLst>
      <p:ext uri="{BB962C8B-B14F-4D97-AF65-F5344CB8AC3E}">
        <p14:creationId xmlns:p14="http://schemas.microsoft.com/office/powerpoint/2010/main" val="2035047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E0176-FEC8-4B3B-8CBB-1943BADC24B7}" type="datetimeFigureOut">
              <a:rPr lang="en-US" smtClean="0"/>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68735-1873-46B5-B857-A464CB79815A}" type="slidenum">
              <a:rPr lang="en-US" smtClean="0"/>
              <a:t>‹#›</a:t>
            </a:fld>
            <a:endParaRPr lang="en-US"/>
          </a:p>
        </p:txBody>
      </p:sp>
    </p:spTree>
    <p:extLst>
      <p:ext uri="{BB962C8B-B14F-4D97-AF65-F5344CB8AC3E}">
        <p14:creationId xmlns:p14="http://schemas.microsoft.com/office/powerpoint/2010/main" val="22206970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s-E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D9A55F9-C6E8-4D45-8957-91D63D07FF6D}" type="slidenum">
              <a:rPr lang="es-ES" altLang="en-US">
                <a:solidFill>
                  <a:srgbClr val="000000"/>
                </a:solidFill>
              </a:rPr>
              <a:pPr/>
              <a:t>‹#›</a:t>
            </a:fld>
            <a:endParaRPr lang="es-ES" altLang="en-US">
              <a:solidFill>
                <a:srgbClr val="000000"/>
              </a:solidFill>
            </a:endParaRPr>
          </a:p>
        </p:txBody>
      </p:sp>
    </p:spTree>
    <p:extLst>
      <p:ext uri="{BB962C8B-B14F-4D97-AF65-F5344CB8AC3E}">
        <p14:creationId xmlns:p14="http://schemas.microsoft.com/office/powerpoint/2010/main" val="23459872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s-E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B9950FE-1FE2-44E6-94B7-308650B6D7B0}" type="slidenum">
              <a:rPr lang="es-ES" altLang="en-US">
                <a:solidFill>
                  <a:srgbClr val="000000"/>
                </a:solidFill>
              </a:rPr>
              <a:pPr/>
              <a:t>‹#›</a:t>
            </a:fld>
            <a:endParaRPr lang="es-ES" altLang="en-US">
              <a:solidFill>
                <a:srgbClr val="000000"/>
              </a:solidFill>
            </a:endParaRPr>
          </a:p>
        </p:txBody>
      </p:sp>
    </p:spTree>
    <p:extLst>
      <p:ext uri="{BB962C8B-B14F-4D97-AF65-F5344CB8AC3E}">
        <p14:creationId xmlns:p14="http://schemas.microsoft.com/office/powerpoint/2010/main" val="34538289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s-E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F6A3A87-534B-4F53-B9E7-BF6E282AAF3C}" type="slidenum">
              <a:rPr lang="es-ES" altLang="en-US">
                <a:solidFill>
                  <a:srgbClr val="000000"/>
                </a:solidFill>
              </a:rPr>
              <a:pPr/>
              <a:t>‹#›</a:t>
            </a:fld>
            <a:endParaRPr lang="es-ES" altLang="en-US">
              <a:solidFill>
                <a:srgbClr val="000000"/>
              </a:solidFill>
            </a:endParaRPr>
          </a:p>
        </p:txBody>
      </p:sp>
    </p:spTree>
    <p:extLst>
      <p:ext uri="{BB962C8B-B14F-4D97-AF65-F5344CB8AC3E}">
        <p14:creationId xmlns:p14="http://schemas.microsoft.com/office/powerpoint/2010/main" val="835400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0E0176-FEC8-4B3B-8CBB-1943BADC24B7}" type="datetimeFigureOut">
              <a:rPr lang="en-US" smtClean="0"/>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68735-1873-46B5-B857-A464CB79815A}" type="slidenum">
              <a:rPr lang="en-US" smtClean="0"/>
              <a:t>‹#›</a:t>
            </a:fld>
            <a:endParaRPr lang="en-US"/>
          </a:p>
        </p:txBody>
      </p:sp>
    </p:spTree>
    <p:extLst>
      <p:ext uri="{BB962C8B-B14F-4D97-AF65-F5344CB8AC3E}">
        <p14:creationId xmlns:p14="http://schemas.microsoft.com/office/powerpoint/2010/main" val="1043744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0E0176-FEC8-4B3B-8CBB-1943BADC24B7}" type="datetimeFigureOut">
              <a:rPr lang="en-US" smtClean="0"/>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868735-1873-46B5-B857-A464CB79815A}" type="slidenum">
              <a:rPr lang="en-US" smtClean="0"/>
              <a:t>‹#›</a:t>
            </a:fld>
            <a:endParaRPr lang="en-US"/>
          </a:p>
        </p:txBody>
      </p:sp>
    </p:spTree>
    <p:extLst>
      <p:ext uri="{BB962C8B-B14F-4D97-AF65-F5344CB8AC3E}">
        <p14:creationId xmlns:p14="http://schemas.microsoft.com/office/powerpoint/2010/main" val="645023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0E0176-FEC8-4B3B-8CBB-1943BADC24B7}" type="datetimeFigureOut">
              <a:rPr lang="en-US" smtClean="0"/>
              <a:t>3/3/2017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868735-1873-46B5-B857-A464CB79815A}" type="slidenum">
              <a:rPr lang="en-US" smtClean="0"/>
              <a:t>‹#›</a:t>
            </a:fld>
            <a:endParaRPr lang="en-US"/>
          </a:p>
        </p:txBody>
      </p:sp>
    </p:spTree>
    <p:extLst>
      <p:ext uri="{BB962C8B-B14F-4D97-AF65-F5344CB8AC3E}">
        <p14:creationId xmlns:p14="http://schemas.microsoft.com/office/powerpoint/2010/main" val="2855333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0E0176-FEC8-4B3B-8CBB-1943BADC24B7}" type="datetimeFigureOut">
              <a:rPr lang="en-US" smtClean="0"/>
              <a:t>3/3/2017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868735-1873-46B5-B857-A464CB79815A}" type="slidenum">
              <a:rPr lang="en-US" smtClean="0"/>
              <a:t>‹#›</a:t>
            </a:fld>
            <a:endParaRPr lang="en-US"/>
          </a:p>
        </p:txBody>
      </p:sp>
    </p:spTree>
    <p:extLst>
      <p:ext uri="{BB962C8B-B14F-4D97-AF65-F5344CB8AC3E}">
        <p14:creationId xmlns:p14="http://schemas.microsoft.com/office/powerpoint/2010/main" val="1428249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0E0176-FEC8-4B3B-8CBB-1943BADC24B7}" type="datetimeFigureOut">
              <a:rPr lang="en-US" smtClean="0"/>
              <a:t>3/3/2017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868735-1873-46B5-B857-A464CB79815A}" type="slidenum">
              <a:rPr lang="en-US" smtClean="0"/>
              <a:t>‹#›</a:t>
            </a:fld>
            <a:endParaRPr lang="en-US"/>
          </a:p>
        </p:txBody>
      </p:sp>
    </p:spTree>
    <p:extLst>
      <p:ext uri="{BB962C8B-B14F-4D97-AF65-F5344CB8AC3E}">
        <p14:creationId xmlns:p14="http://schemas.microsoft.com/office/powerpoint/2010/main" val="3707466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0E0176-FEC8-4B3B-8CBB-1943BADC24B7}" type="datetimeFigureOut">
              <a:rPr lang="en-US" smtClean="0"/>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868735-1873-46B5-B857-A464CB79815A}" type="slidenum">
              <a:rPr lang="en-US" smtClean="0"/>
              <a:t>‹#›</a:t>
            </a:fld>
            <a:endParaRPr lang="en-US"/>
          </a:p>
        </p:txBody>
      </p:sp>
    </p:spTree>
    <p:extLst>
      <p:ext uri="{BB962C8B-B14F-4D97-AF65-F5344CB8AC3E}">
        <p14:creationId xmlns:p14="http://schemas.microsoft.com/office/powerpoint/2010/main" val="3556620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0E0176-FEC8-4B3B-8CBB-1943BADC24B7}" type="datetimeFigureOut">
              <a:rPr lang="en-US" smtClean="0"/>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868735-1873-46B5-B857-A464CB79815A}" type="slidenum">
              <a:rPr lang="en-US" smtClean="0"/>
              <a:t>‹#›</a:t>
            </a:fld>
            <a:endParaRPr lang="en-US"/>
          </a:p>
        </p:txBody>
      </p:sp>
    </p:spTree>
    <p:extLst>
      <p:ext uri="{BB962C8B-B14F-4D97-AF65-F5344CB8AC3E}">
        <p14:creationId xmlns:p14="http://schemas.microsoft.com/office/powerpoint/2010/main" val="208920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0E0176-FEC8-4B3B-8CBB-1943BADC24B7}" type="datetimeFigureOut">
              <a:rPr lang="en-US" smtClean="0"/>
              <a:t>3/3/2017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868735-1873-46B5-B857-A464CB79815A}" type="slidenum">
              <a:rPr lang="en-US" smtClean="0"/>
              <a:t>‹#›</a:t>
            </a:fld>
            <a:endParaRPr lang="en-US"/>
          </a:p>
        </p:txBody>
      </p:sp>
    </p:spTree>
    <p:extLst>
      <p:ext uri="{BB962C8B-B14F-4D97-AF65-F5344CB8AC3E}">
        <p14:creationId xmlns:p14="http://schemas.microsoft.com/office/powerpoint/2010/main" val="1553869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smtClean="0"/>
              <a:t>Haga clic para cambiar el estilo de título	</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s-E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s-E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336C2853-43AB-4BA9-B003-374859261A3D}" type="slidenum">
              <a:rPr lang="es-ES" altLang="en-US">
                <a:solidFill>
                  <a:srgbClr val="000000"/>
                </a:solidFill>
              </a:rPr>
              <a:pPr fontAlgn="base">
                <a:spcBef>
                  <a:spcPct val="0"/>
                </a:spcBef>
                <a:spcAft>
                  <a:spcPct val="0"/>
                </a:spcAft>
              </a:pPr>
              <a:t>‹#›</a:t>
            </a:fld>
            <a:endParaRPr lang="es-ES" altLang="en-US">
              <a:solidFill>
                <a:srgbClr val="000000"/>
              </a:solidFill>
            </a:endParaRPr>
          </a:p>
        </p:txBody>
      </p:sp>
    </p:spTree>
    <p:extLst>
      <p:ext uri="{BB962C8B-B14F-4D97-AF65-F5344CB8AC3E}">
        <p14:creationId xmlns:p14="http://schemas.microsoft.com/office/powerpoint/2010/main" val="18007040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hyperlink" Target="http://www.cbsnews.com/8301-504083_162-20018313-504083.html" TargetMode="Externa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2" Type="http://schemas.openxmlformats.org/officeDocument/2006/relationships/hyperlink" Target="http://www.youtube.com/watch?v=4eGFqwWuU9c" TargetMode="Externa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hyperlink" Target="http://www.people.com/people/article/0,,20578453,00.html" TargetMode="Externa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hyperlink" Target="http://www.youtube.com/watch?v=megwSSEdQz4" TargetMode="Externa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hyperlink" Target="http://www.youtube.com/watch?v=xuMfM2UARf8" TargetMode="Externa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46997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04800"/>
            <a:ext cx="7772400" cy="914400"/>
          </a:xfrm>
        </p:spPr>
        <p:txBody>
          <a:bodyPr/>
          <a:lstStyle/>
          <a:p>
            <a:r>
              <a:rPr lang="en-US" sz="4800" dirty="0"/>
              <a:t>Tort</a:t>
            </a:r>
            <a:endParaRPr lang="en-US" sz="5400" dirty="0"/>
          </a:p>
        </p:txBody>
      </p:sp>
      <p:sp>
        <p:nvSpPr>
          <p:cNvPr id="3" name="Content Placeholder 2"/>
          <p:cNvSpPr>
            <a:spLocks noGrp="1"/>
          </p:cNvSpPr>
          <p:nvPr>
            <p:ph idx="1"/>
          </p:nvPr>
        </p:nvSpPr>
        <p:spPr/>
        <p:txBody>
          <a:bodyPr/>
          <a:lstStyle/>
          <a:p>
            <a:r>
              <a:rPr lang="en-US" sz="3600" b="1" dirty="0">
                <a:solidFill>
                  <a:srgbClr val="BC8F00"/>
                </a:solidFill>
              </a:rPr>
              <a:t>Tort</a:t>
            </a:r>
            <a:endParaRPr lang="en-US" sz="3200" b="1" dirty="0">
              <a:solidFill>
                <a:srgbClr val="BC8F00"/>
              </a:solidFill>
            </a:endParaRPr>
          </a:p>
          <a:p>
            <a:pPr lvl="1"/>
            <a:r>
              <a:rPr lang="en-US" sz="3200" dirty="0"/>
              <a:t>Private wrong committed by one person against another.</a:t>
            </a:r>
          </a:p>
          <a:p>
            <a:r>
              <a:rPr lang="en-US" sz="3600" b="1" dirty="0" err="1">
                <a:solidFill>
                  <a:srgbClr val="BC8F00"/>
                </a:solidFill>
              </a:rPr>
              <a:t>Tortfeasor</a:t>
            </a:r>
            <a:endParaRPr lang="en-US" sz="3200" b="1" dirty="0">
              <a:solidFill>
                <a:srgbClr val="BC8F00"/>
              </a:solidFill>
            </a:endParaRPr>
          </a:p>
          <a:p>
            <a:pPr lvl="1"/>
            <a:r>
              <a:rPr lang="en-US" sz="3200" dirty="0"/>
              <a:t>A person who commits a tort</a:t>
            </a:r>
          </a:p>
          <a:p>
            <a:pPr lvl="1"/>
            <a:r>
              <a:rPr lang="en-US" sz="3200" dirty="0"/>
              <a:t>This person has interfered with another person’s rights.</a:t>
            </a:r>
            <a:endParaRPr lang="en-US" sz="3200" dirty="0"/>
          </a:p>
        </p:txBody>
      </p:sp>
    </p:spTree>
    <p:extLst>
      <p:ext uri="{BB962C8B-B14F-4D97-AF65-F5344CB8AC3E}">
        <p14:creationId xmlns:p14="http://schemas.microsoft.com/office/powerpoint/2010/main" val="42891469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Tortfeasor</a:t>
            </a:r>
            <a:endParaRPr lang="en-US" dirty="0"/>
          </a:p>
        </p:txBody>
      </p:sp>
      <p:sp>
        <p:nvSpPr>
          <p:cNvPr id="3" name="Content Placeholder 2"/>
          <p:cNvSpPr>
            <a:spLocks noGrp="1"/>
          </p:cNvSpPr>
          <p:nvPr>
            <p:ph idx="1"/>
          </p:nvPr>
        </p:nvSpPr>
        <p:spPr/>
        <p:txBody>
          <a:bodyPr/>
          <a:lstStyle/>
          <a:p>
            <a:r>
              <a:rPr lang="en-US" dirty="0" smtClean="0"/>
              <a:t>There are </a:t>
            </a:r>
            <a:r>
              <a:rPr lang="en-US" b="1" dirty="0" smtClean="0">
                <a:solidFill>
                  <a:srgbClr val="BC8F00"/>
                </a:solidFill>
              </a:rPr>
              <a:t>3 elements </a:t>
            </a:r>
            <a:r>
              <a:rPr lang="en-US" dirty="0" smtClean="0"/>
              <a:t>to any tort</a:t>
            </a:r>
          </a:p>
          <a:p>
            <a:pPr lvl="1">
              <a:spcAft>
                <a:spcPts val="600"/>
              </a:spcAft>
            </a:pPr>
            <a:r>
              <a:rPr lang="en-US" dirty="0" smtClean="0"/>
              <a:t>1. The possession of certain rights by an innocent party</a:t>
            </a:r>
          </a:p>
          <a:p>
            <a:pPr lvl="1">
              <a:spcAft>
                <a:spcPts val="600"/>
              </a:spcAft>
            </a:pPr>
            <a:r>
              <a:rPr lang="en-US" dirty="0" smtClean="0"/>
              <a:t>2. A violation of those rights by a </a:t>
            </a:r>
            <a:r>
              <a:rPr lang="en-US" dirty="0" err="1" smtClean="0"/>
              <a:t>tortfeasor</a:t>
            </a:r>
            <a:endParaRPr lang="en-US" dirty="0" smtClean="0"/>
          </a:p>
          <a:p>
            <a:pPr lvl="1">
              <a:spcAft>
                <a:spcPts val="600"/>
              </a:spcAft>
            </a:pPr>
            <a:r>
              <a:rPr lang="en-US" dirty="0" smtClean="0"/>
              <a:t>3. A resulting injury that somehow hurts the person whose rights were violated.</a:t>
            </a:r>
          </a:p>
          <a:p>
            <a:r>
              <a:rPr lang="en-US" b="1" dirty="0" smtClean="0">
                <a:solidFill>
                  <a:schemeClr val="tx2"/>
                </a:solidFill>
              </a:rPr>
              <a:t>Injured person</a:t>
            </a:r>
            <a:r>
              <a:rPr lang="en-US" dirty="0" smtClean="0"/>
              <a:t>= victim, innocent party, or plaintiff</a:t>
            </a:r>
          </a:p>
          <a:p>
            <a:r>
              <a:rPr lang="en-US" b="1" dirty="0" err="1" smtClean="0">
                <a:solidFill>
                  <a:schemeClr val="tx2"/>
                </a:solidFill>
              </a:rPr>
              <a:t>Tortfeasor</a:t>
            </a:r>
            <a:r>
              <a:rPr lang="en-US" dirty="0" smtClean="0"/>
              <a:t>= defendant </a:t>
            </a:r>
            <a:endParaRPr lang="en-US" dirty="0"/>
          </a:p>
        </p:txBody>
      </p:sp>
    </p:spTree>
    <p:extLst>
      <p:ext uri="{BB962C8B-B14F-4D97-AF65-F5344CB8AC3E}">
        <p14:creationId xmlns:p14="http://schemas.microsoft.com/office/powerpoint/2010/main" val="2414888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1775520" y="260648"/>
            <a:ext cx="4040188" cy="639762"/>
          </a:xfrm>
        </p:spPr>
        <p:txBody>
          <a:bodyPr/>
          <a:lstStyle/>
          <a:p>
            <a:r>
              <a:rPr lang="en-US" sz="3600" u="sng" dirty="0">
                <a:solidFill>
                  <a:schemeClr val="tx2"/>
                </a:solidFill>
              </a:rPr>
              <a:t>Criminal Law</a:t>
            </a:r>
            <a:endParaRPr lang="en-US" sz="3600" u="sng" dirty="0">
              <a:solidFill>
                <a:schemeClr val="tx2"/>
              </a:solidFill>
            </a:endParaRPr>
          </a:p>
        </p:txBody>
      </p:sp>
      <p:sp>
        <p:nvSpPr>
          <p:cNvPr id="9" name="Content Placeholder 8"/>
          <p:cNvSpPr>
            <a:spLocks noGrp="1"/>
          </p:cNvSpPr>
          <p:nvPr>
            <p:ph sz="half" idx="2"/>
          </p:nvPr>
        </p:nvSpPr>
        <p:spPr>
          <a:xfrm>
            <a:off x="1631504" y="1124744"/>
            <a:ext cx="4040188" cy="5410200"/>
          </a:xfrm>
        </p:spPr>
        <p:txBody>
          <a:bodyPr/>
          <a:lstStyle/>
          <a:p>
            <a:pPr>
              <a:spcAft>
                <a:spcPts val="1200"/>
              </a:spcAft>
            </a:pPr>
            <a:r>
              <a:rPr lang="en-US" dirty="0" smtClean="0"/>
              <a:t>A wrong committed against the </a:t>
            </a:r>
            <a:r>
              <a:rPr lang="en-US" b="1" dirty="0" smtClean="0">
                <a:solidFill>
                  <a:schemeClr val="tx2"/>
                </a:solidFill>
              </a:rPr>
              <a:t>public good</a:t>
            </a:r>
          </a:p>
          <a:p>
            <a:pPr>
              <a:spcAft>
                <a:spcPts val="1200"/>
              </a:spcAft>
            </a:pPr>
            <a:r>
              <a:rPr lang="en-US" b="1" dirty="0" smtClean="0">
                <a:solidFill>
                  <a:schemeClr val="tx2"/>
                </a:solidFill>
              </a:rPr>
              <a:t>Criminal</a:t>
            </a:r>
            <a:r>
              <a:rPr lang="en-US" dirty="0" smtClean="0"/>
              <a:t> wrong</a:t>
            </a:r>
          </a:p>
          <a:p>
            <a:pPr>
              <a:spcAft>
                <a:spcPts val="1200"/>
              </a:spcAft>
            </a:pPr>
            <a:r>
              <a:rPr lang="en-US" dirty="0" smtClean="0"/>
              <a:t>Very </a:t>
            </a:r>
            <a:r>
              <a:rPr lang="en-US" dirty="0" smtClean="0"/>
              <a:t>serious penalties result</a:t>
            </a:r>
            <a:endParaRPr lang="en-US" dirty="0"/>
          </a:p>
        </p:txBody>
      </p:sp>
      <p:sp>
        <p:nvSpPr>
          <p:cNvPr id="10" name="Text Placeholder 9"/>
          <p:cNvSpPr>
            <a:spLocks noGrp="1"/>
          </p:cNvSpPr>
          <p:nvPr>
            <p:ph type="body" sz="quarter" idx="3"/>
          </p:nvPr>
        </p:nvSpPr>
        <p:spPr>
          <a:xfrm>
            <a:off x="6162308" y="332656"/>
            <a:ext cx="4041775" cy="639762"/>
          </a:xfrm>
        </p:spPr>
        <p:txBody>
          <a:bodyPr/>
          <a:lstStyle/>
          <a:p>
            <a:r>
              <a:rPr lang="en-US" sz="4000" u="sng" dirty="0">
                <a:solidFill>
                  <a:schemeClr val="tx2"/>
                </a:solidFill>
              </a:rPr>
              <a:t>Tort Law</a:t>
            </a:r>
            <a:endParaRPr lang="en-US" sz="4000" u="sng" dirty="0">
              <a:solidFill>
                <a:schemeClr val="tx2"/>
              </a:solidFill>
            </a:endParaRPr>
          </a:p>
        </p:txBody>
      </p:sp>
      <p:sp>
        <p:nvSpPr>
          <p:cNvPr id="11" name="Content Placeholder 10"/>
          <p:cNvSpPr>
            <a:spLocks noGrp="1"/>
          </p:cNvSpPr>
          <p:nvPr>
            <p:ph sz="quarter" idx="4"/>
          </p:nvPr>
        </p:nvSpPr>
        <p:spPr>
          <a:xfrm>
            <a:off x="6096001" y="1066801"/>
            <a:ext cx="4117975" cy="5287963"/>
          </a:xfrm>
        </p:spPr>
        <p:txBody>
          <a:bodyPr/>
          <a:lstStyle/>
          <a:p>
            <a:r>
              <a:rPr lang="en-US" sz="2800" dirty="0"/>
              <a:t>A wrong committed against a particular </a:t>
            </a:r>
            <a:r>
              <a:rPr lang="en-US" sz="2800" b="1" dirty="0">
                <a:solidFill>
                  <a:schemeClr val="tx2"/>
                </a:solidFill>
              </a:rPr>
              <a:t>person or property</a:t>
            </a:r>
          </a:p>
          <a:p>
            <a:r>
              <a:rPr lang="en-US" sz="2800" dirty="0"/>
              <a:t>A </a:t>
            </a:r>
            <a:r>
              <a:rPr lang="en-US" sz="2800" b="1" dirty="0">
                <a:solidFill>
                  <a:schemeClr val="tx2"/>
                </a:solidFill>
              </a:rPr>
              <a:t>civil</a:t>
            </a:r>
            <a:r>
              <a:rPr lang="en-US" sz="2800" dirty="0"/>
              <a:t> or </a:t>
            </a:r>
            <a:r>
              <a:rPr lang="en-US" sz="2800" b="1" dirty="0">
                <a:solidFill>
                  <a:schemeClr val="tx2"/>
                </a:solidFill>
              </a:rPr>
              <a:t>private wrong</a:t>
            </a:r>
            <a:endParaRPr lang="en-US" sz="2800" b="1" dirty="0">
              <a:solidFill>
                <a:schemeClr val="tx2"/>
              </a:solidFill>
            </a:endParaRPr>
          </a:p>
          <a:p>
            <a:r>
              <a:rPr lang="en-US" sz="2800" dirty="0"/>
              <a:t>A tort </a:t>
            </a:r>
            <a:r>
              <a:rPr lang="en-US" sz="2800" b="1" dirty="0">
                <a:solidFill>
                  <a:schemeClr val="tx2"/>
                </a:solidFill>
              </a:rPr>
              <a:t>can be </a:t>
            </a:r>
            <a:r>
              <a:rPr lang="en-US" sz="2800" dirty="0"/>
              <a:t>a </a:t>
            </a:r>
            <a:r>
              <a:rPr lang="en-US" sz="2800" b="1" dirty="0">
                <a:solidFill>
                  <a:schemeClr val="tx2"/>
                </a:solidFill>
              </a:rPr>
              <a:t>crime</a:t>
            </a:r>
          </a:p>
          <a:p>
            <a:pPr lvl="1"/>
            <a:r>
              <a:rPr lang="en-US" sz="2400" b="1" dirty="0">
                <a:solidFill>
                  <a:schemeClr val="tx2"/>
                </a:solidFill>
              </a:rPr>
              <a:t>Assault: </a:t>
            </a:r>
            <a:r>
              <a:rPr lang="en-US" sz="2400" dirty="0"/>
              <a:t>hurts individual but poses a threat to all members of society</a:t>
            </a:r>
            <a:endParaRPr lang="en-US" sz="2400" dirty="0"/>
          </a:p>
        </p:txBody>
      </p:sp>
    </p:spTree>
    <p:extLst>
      <p:ext uri="{BB962C8B-B14F-4D97-AF65-F5344CB8AC3E}">
        <p14:creationId xmlns:p14="http://schemas.microsoft.com/office/powerpoint/2010/main" val="352421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9800" y="228600"/>
            <a:ext cx="7772400" cy="914400"/>
          </a:xfrm>
        </p:spPr>
        <p:txBody>
          <a:bodyPr/>
          <a:lstStyle/>
          <a:p>
            <a:r>
              <a:rPr lang="en-US" dirty="0" smtClean="0"/>
              <a:t>Remedies in Tort Law</a:t>
            </a:r>
            <a:endParaRPr lang="en-US" dirty="0"/>
          </a:p>
        </p:txBody>
      </p:sp>
      <p:sp>
        <p:nvSpPr>
          <p:cNvPr id="8" name="Content Placeholder 7"/>
          <p:cNvSpPr>
            <a:spLocks noGrp="1"/>
          </p:cNvSpPr>
          <p:nvPr>
            <p:ph idx="1"/>
          </p:nvPr>
        </p:nvSpPr>
        <p:spPr>
          <a:xfrm>
            <a:off x="1703512" y="1143000"/>
            <a:ext cx="8856984" cy="4734272"/>
          </a:xfrm>
        </p:spPr>
        <p:txBody>
          <a:bodyPr/>
          <a:lstStyle/>
          <a:p>
            <a:pPr>
              <a:spcAft>
                <a:spcPts val="1200"/>
              </a:spcAft>
            </a:pPr>
            <a:r>
              <a:rPr lang="en-US" dirty="0" smtClean="0"/>
              <a:t>Purpose is to </a:t>
            </a:r>
            <a:r>
              <a:rPr lang="en-US" b="1" dirty="0" smtClean="0">
                <a:solidFill>
                  <a:srgbClr val="BC8F00"/>
                </a:solidFill>
              </a:rPr>
              <a:t>compensate</a:t>
            </a:r>
            <a:r>
              <a:rPr lang="en-US" dirty="0" smtClean="0">
                <a:solidFill>
                  <a:srgbClr val="BC8F00"/>
                </a:solidFill>
              </a:rPr>
              <a:t> </a:t>
            </a:r>
            <a:r>
              <a:rPr lang="en-US" dirty="0" smtClean="0"/>
              <a:t>the victim for injuries caused by the </a:t>
            </a:r>
            <a:r>
              <a:rPr lang="en-US" dirty="0" err="1" smtClean="0"/>
              <a:t>tortfeasor</a:t>
            </a:r>
            <a:r>
              <a:rPr lang="en-US" dirty="0" smtClean="0"/>
              <a:t>.</a:t>
            </a:r>
          </a:p>
          <a:p>
            <a:pPr>
              <a:spcAft>
                <a:spcPts val="1200"/>
              </a:spcAft>
            </a:pPr>
            <a:r>
              <a:rPr lang="en-US" dirty="0" smtClean="0"/>
              <a:t>Court makes the </a:t>
            </a:r>
            <a:r>
              <a:rPr lang="en-US" b="1" dirty="0" err="1" smtClean="0">
                <a:solidFill>
                  <a:schemeClr val="tx2"/>
                </a:solidFill>
              </a:rPr>
              <a:t>tortfeasor</a:t>
            </a:r>
            <a:r>
              <a:rPr lang="en-US" dirty="0" smtClean="0">
                <a:solidFill>
                  <a:schemeClr val="tx2"/>
                </a:solidFill>
              </a:rPr>
              <a:t> </a:t>
            </a:r>
            <a:r>
              <a:rPr lang="en-US" b="1" dirty="0" smtClean="0">
                <a:solidFill>
                  <a:schemeClr val="tx2"/>
                </a:solidFill>
              </a:rPr>
              <a:t>pay</a:t>
            </a:r>
            <a:r>
              <a:rPr lang="en-US" dirty="0" smtClean="0"/>
              <a:t> a fair amount of money– called </a:t>
            </a:r>
            <a:r>
              <a:rPr lang="en-US" b="1" dirty="0" smtClean="0">
                <a:solidFill>
                  <a:srgbClr val="BC8F00"/>
                </a:solidFill>
              </a:rPr>
              <a:t>damages</a:t>
            </a:r>
            <a:r>
              <a:rPr lang="en-US" dirty="0" smtClean="0"/>
              <a:t>– to the </a:t>
            </a:r>
            <a:r>
              <a:rPr lang="en-US" b="1" dirty="0" smtClean="0">
                <a:solidFill>
                  <a:schemeClr val="tx2"/>
                </a:solidFill>
              </a:rPr>
              <a:t>injured party</a:t>
            </a:r>
            <a:r>
              <a:rPr lang="en-US" dirty="0" smtClean="0"/>
              <a:t> (victim</a:t>
            </a:r>
            <a:r>
              <a:rPr lang="en-US" dirty="0" smtClean="0"/>
              <a:t>)</a:t>
            </a:r>
            <a:endParaRPr lang="en-US" dirty="0" smtClean="0"/>
          </a:p>
        </p:txBody>
      </p:sp>
    </p:spTree>
    <p:extLst>
      <p:ext uri="{BB962C8B-B14F-4D97-AF65-F5344CB8AC3E}">
        <p14:creationId xmlns:p14="http://schemas.microsoft.com/office/powerpoint/2010/main" val="3643741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9800" y="228600"/>
            <a:ext cx="7772400" cy="914400"/>
          </a:xfrm>
        </p:spPr>
        <p:txBody>
          <a:bodyPr/>
          <a:lstStyle/>
          <a:p>
            <a:r>
              <a:rPr lang="en-US" dirty="0" smtClean="0"/>
              <a:t>Remedies in Tort Law</a:t>
            </a:r>
            <a:endParaRPr lang="en-US" dirty="0"/>
          </a:p>
        </p:txBody>
      </p:sp>
      <p:sp>
        <p:nvSpPr>
          <p:cNvPr id="8" name="Content Placeholder 7"/>
          <p:cNvSpPr>
            <a:spLocks noGrp="1"/>
          </p:cNvSpPr>
          <p:nvPr>
            <p:ph idx="1"/>
          </p:nvPr>
        </p:nvSpPr>
        <p:spPr>
          <a:xfrm>
            <a:off x="1703512" y="1143000"/>
            <a:ext cx="8856984" cy="4734272"/>
          </a:xfrm>
        </p:spPr>
        <p:txBody>
          <a:bodyPr/>
          <a:lstStyle/>
          <a:p>
            <a:pPr>
              <a:spcAft>
                <a:spcPts val="1200"/>
              </a:spcAft>
            </a:pPr>
            <a:r>
              <a:rPr lang="en-US" b="1" dirty="0" smtClean="0">
                <a:solidFill>
                  <a:schemeClr val="tx2"/>
                </a:solidFill>
              </a:rPr>
              <a:t>Damages</a:t>
            </a:r>
            <a:r>
              <a:rPr lang="en-US" dirty="0" smtClean="0"/>
              <a:t>: pain and suffering, medical expenses, replace (repair) damaged property, or pay for lost wages.</a:t>
            </a:r>
          </a:p>
          <a:p>
            <a:pPr>
              <a:spcAft>
                <a:spcPts val="1200"/>
              </a:spcAft>
            </a:pPr>
            <a:r>
              <a:rPr lang="en-US" b="1" dirty="0" smtClean="0">
                <a:solidFill>
                  <a:srgbClr val="BC8F00"/>
                </a:solidFill>
              </a:rPr>
              <a:t>Punitive Damages</a:t>
            </a:r>
            <a:r>
              <a:rPr lang="en-US" dirty="0" smtClean="0"/>
              <a:t>= punish </a:t>
            </a:r>
            <a:r>
              <a:rPr lang="en-US" dirty="0" err="1" smtClean="0"/>
              <a:t>tortfeasor</a:t>
            </a:r>
            <a:r>
              <a:rPr lang="en-US" dirty="0" smtClean="0"/>
              <a:t> for serious </a:t>
            </a:r>
            <a:r>
              <a:rPr lang="en-US" dirty="0" smtClean="0"/>
              <a:t>crimes</a:t>
            </a:r>
          </a:p>
          <a:p>
            <a:pPr>
              <a:spcAft>
                <a:spcPts val="1200"/>
              </a:spcAft>
            </a:pPr>
            <a:r>
              <a:rPr lang="en-US" sz="2000" dirty="0"/>
              <a:t>a monetary amount awarded to a plaintiff in a civil lawsuit for the purpose of punishing the defendant, or to deter him from engaging in the same conduct in the future. Punitive damages are award in addition to any compensatory or other damages, increasing the plaintiff’s total award</a:t>
            </a:r>
            <a:r>
              <a:rPr lang="en-US" dirty="0"/>
              <a:t>.</a:t>
            </a:r>
            <a:endParaRPr lang="en-US" dirty="0" smtClean="0"/>
          </a:p>
        </p:txBody>
      </p:sp>
    </p:spTree>
    <p:extLst>
      <p:ext uri="{BB962C8B-B14F-4D97-AF65-F5344CB8AC3E}">
        <p14:creationId xmlns:p14="http://schemas.microsoft.com/office/powerpoint/2010/main" val="975476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Intentional Torts Against Persons</a:t>
            </a:r>
            <a:endParaRPr lang="en-US" dirty="0"/>
          </a:p>
        </p:txBody>
      </p:sp>
      <p:sp>
        <p:nvSpPr>
          <p:cNvPr id="3" name="Content Placeholder 2"/>
          <p:cNvSpPr>
            <a:spLocks noGrp="1"/>
          </p:cNvSpPr>
          <p:nvPr>
            <p:ph idx="1"/>
          </p:nvPr>
        </p:nvSpPr>
        <p:spPr/>
        <p:txBody>
          <a:bodyPr/>
          <a:lstStyle/>
          <a:p>
            <a:r>
              <a:rPr lang="en-US" dirty="0" smtClean="0"/>
              <a:t>Actions that </a:t>
            </a:r>
            <a:r>
              <a:rPr lang="en-US" b="1" dirty="0" smtClean="0">
                <a:solidFill>
                  <a:srgbClr val="BC8F00"/>
                </a:solidFill>
              </a:rPr>
              <a:t>deliberately</a:t>
            </a:r>
            <a:r>
              <a:rPr lang="en-US" dirty="0" smtClean="0">
                <a:solidFill>
                  <a:srgbClr val="BC8F00"/>
                </a:solidFill>
              </a:rPr>
              <a:t> </a:t>
            </a:r>
            <a:r>
              <a:rPr lang="en-US" dirty="0" smtClean="0"/>
              <a:t>hurt, embarrass, or scare people.</a:t>
            </a:r>
          </a:p>
          <a:p>
            <a:pPr lvl="1"/>
            <a:r>
              <a:rPr lang="en-US" dirty="0" smtClean="0"/>
              <a:t>Assault</a:t>
            </a:r>
          </a:p>
          <a:p>
            <a:pPr lvl="1"/>
            <a:r>
              <a:rPr lang="en-US" dirty="0" smtClean="0"/>
              <a:t>Battery</a:t>
            </a:r>
          </a:p>
          <a:p>
            <a:pPr lvl="1"/>
            <a:r>
              <a:rPr lang="en-US" dirty="0" smtClean="0"/>
              <a:t>False Imprisonment</a:t>
            </a:r>
          </a:p>
          <a:p>
            <a:pPr lvl="1"/>
            <a:r>
              <a:rPr lang="en-US" dirty="0" smtClean="0"/>
              <a:t>Defamation</a:t>
            </a:r>
          </a:p>
          <a:p>
            <a:pPr lvl="1"/>
            <a:r>
              <a:rPr lang="en-US" dirty="0" smtClean="0"/>
              <a:t>Invasion of privacy</a:t>
            </a:r>
          </a:p>
          <a:p>
            <a:pPr lvl="1"/>
            <a:r>
              <a:rPr lang="en-US" dirty="0" smtClean="0"/>
              <a:t>Intentional infliction of emotional distress</a:t>
            </a:r>
            <a:endParaRPr lang="en-US" dirty="0"/>
          </a:p>
        </p:txBody>
      </p:sp>
    </p:spTree>
    <p:extLst>
      <p:ext uri="{BB962C8B-B14F-4D97-AF65-F5344CB8AC3E}">
        <p14:creationId xmlns:p14="http://schemas.microsoft.com/office/powerpoint/2010/main" val="1257257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Assault and Battery</a:t>
            </a:r>
            <a:endParaRPr lang="en-US" dirty="0"/>
          </a:p>
        </p:txBody>
      </p:sp>
      <p:sp>
        <p:nvSpPr>
          <p:cNvPr id="3" name="Content Placeholder 2"/>
          <p:cNvSpPr>
            <a:spLocks noGrp="1"/>
          </p:cNvSpPr>
          <p:nvPr>
            <p:ph idx="1"/>
          </p:nvPr>
        </p:nvSpPr>
        <p:spPr/>
        <p:txBody>
          <a:bodyPr/>
          <a:lstStyle/>
          <a:p>
            <a:r>
              <a:rPr lang="en-US" dirty="0" smtClean="0"/>
              <a:t>Two separate torts, but </a:t>
            </a:r>
            <a:r>
              <a:rPr lang="en-US" b="1" dirty="0" smtClean="0">
                <a:solidFill>
                  <a:schemeClr val="tx2"/>
                </a:solidFill>
              </a:rPr>
              <a:t>can be committed together.</a:t>
            </a:r>
          </a:p>
          <a:p>
            <a:r>
              <a:rPr lang="en-US" b="1" dirty="0" smtClean="0">
                <a:solidFill>
                  <a:schemeClr val="tx2"/>
                </a:solidFill>
              </a:rPr>
              <a:t>Assault</a:t>
            </a:r>
          </a:p>
          <a:p>
            <a:pPr lvl="1"/>
            <a:r>
              <a:rPr lang="en-US" b="1" dirty="0">
                <a:solidFill>
                  <a:schemeClr val="tx2"/>
                </a:solidFill>
              </a:rPr>
              <a:t>T</a:t>
            </a:r>
            <a:r>
              <a:rPr lang="en-US" b="1" dirty="0" smtClean="0">
                <a:solidFill>
                  <a:schemeClr val="tx2"/>
                </a:solidFill>
              </a:rPr>
              <a:t>hreatening</a:t>
            </a:r>
            <a:r>
              <a:rPr lang="en-US" dirty="0" smtClean="0"/>
              <a:t> to harm an innocent person.</a:t>
            </a:r>
          </a:p>
          <a:p>
            <a:pPr lvl="1"/>
            <a:r>
              <a:rPr lang="en-US" dirty="0" smtClean="0"/>
              <a:t>Assault occurs as soon as you’re afraid of immediate harm to your body</a:t>
            </a:r>
          </a:p>
          <a:p>
            <a:pPr lvl="1"/>
            <a:r>
              <a:rPr lang="en-US" b="1" dirty="0" smtClean="0">
                <a:solidFill>
                  <a:schemeClr val="tx2"/>
                </a:solidFill>
              </a:rPr>
              <a:t>Example: </a:t>
            </a:r>
            <a:r>
              <a:rPr lang="en-US" dirty="0" smtClean="0"/>
              <a:t>Gun/knife pulled on you= assault</a:t>
            </a:r>
          </a:p>
          <a:p>
            <a:endParaRPr lang="en-US" dirty="0"/>
          </a:p>
        </p:txBody>
      </p:sp>
    </p:spTree>
    <p:extLst>
      <p:ext uri="{BB962C8B-B14F-4D97-AF65-F5344CB8AC3E}">
        <p14:creationId xmlns:p14="http://schemas.microsoft.com/office/powerpoint/2010/main" val="332136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Assault and Battery</a:t>
            </a:r>
            <a:endParaRPr lang="en-US" dirty="0"/>
          </a:p>
        </p:txBody>
      </p:sp>
      <p:sp>
        <p:nvSpPr>
          <p:cNvPr id="3" name="Content Placeholder 2"/>
          <p:cNvSpPr>
            <a:spLocks noGrp="1"/>
          </p:cNvSpPr>
          <p:nvPr>
            <p:ph idx="1"/>
          </p:nvPr>
        </p:nvSpPr>
        <p:spPr>
          <a:xfrm>
            <a:off x="1703512" y="980728"/>
            <a:ext cx="8784976" cy="4824536"/>
          </a:xfrm>
        </p:spPr>
        <p:txBody>
          <a:bodyPr/>
          <a:lstStyle/>
          <a:p>
            <a:r>
              <a:rPr lang="en-US" b="1" dirty="0" smtClean="0">
                <a:solidFill>
                  <a:schemeClr val="tx2"/>
                </a:solidFill>
              </a:rPr>
              <a:t>Battery</a:t>
            </a:r>
          </a:p>
          <a:p>
            <a:pPr lvl="1">
              <a:spcAft>
                <a:spcPts val="1200"/>
              </a:spcAft>
            </a:pPr>
            <a:r>
              <a:rPr lang="en-US" dirty="0" smtClean="0"/>
              <a:t>Unlawful, unwanted touching of another person </a:t>
            </a:r>
          </a:p>
          <a:p>
            <a:pPr lvl="1">
              <a:spcAft>
                <a:spcPts val="1200"/>
              </a:spcAft>
            </a:pPr>
            <a:r>
              <a:rPr lang="en-US" dirty="0" smtClean="0"/>
              <a:t>Battery is committed even if the </a:t>
            </a:r>
            <a:r>
              <a:rPr lang="en-US" b="1" dirty="0" smtClean="0">
                <a:solidFill>
                  <a:schemeClr val="tx2"/>
                </a:solidFill>
              </a:rPr>
              <a:t>physical contact is not harmful</a:t>
            </a:r>
          </a:p>
          <a:p>
            <a:pPr lvl="1">
              <a:spcAft>
                <a:spcPts val="1200"/>
              </a:spcAft>
            </a:pPr>
            <a:r>
              <a:rPr lang="en-US" dirty="0" smtClean="0"/>
              <a:t>Can be touching something closely associated with a person’s body such as a </a:t>
            </a:r>
            <a:r>
              <a:rPr lang="en-US" b="1" dirty="0" smtClean="0">
                <a:solidFill>
                  <a:schemeClr val="tx2"/>
                </a:solidFill>
              </a:rPr>
              <a:t>backpack or cap</a:t>
            </a:r>
            <a:r>
              <a:rPr lang="en-US" dirty="0" smtClean="0"/>
              <a:t>.</a:t>
            </a:r>
          </a:p>
          <a:p>
            <a:pPr lvl="1">
              <a:spcAft>
                <a:spcPts val="1200"/>
              </a:spcAft>
            </a:pPr>
            <a:r>
              <a:rPr lang="en-US" b="1" dirty="0" smtClean="0">
                <a:solidFill>
                  <a:schemeClr val="tx2"/>
                </a:solidFill>
              </a:rPr>
              <a:t>Example: </a:t>
            </a:r>
            <a:r>
              <a:rPr lang="en-US" dirty="0" smtClean="0"/>
              <a:t>Pulling a chair out from under someone before they sit down= battery</a:t>
            </a:r>
            <a:endParaRPr lang="en-US" dirty="0"/>
          </a:p>
        </p:txBody>
      </p:sp>
    </p:spTree>
    <p:extLst>
      <p:ext uri="{BB962C8B-B14F-4D97-AF65-F5344CB8AC3E}">
        <p14:creationId xmlns:p14="http://schemas.microsoft.com/office/powerpoint/2010/main" val="4045970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 Imprisonment</a:t>
            </a:r>
            <a:endParaRPr lang="en-US" dirty="0"/>
          </a:p>
        </p:txBody>
      </p:sp>
      <p:sp>
        <p:nvSpPr>
          <p:cNvPr id="3" name="Content Placeholder 2"/>
          <p:cNvSpPr>
            <a:spLocks noGrp="1"/>
          </p:cNvSpPr>
          <p:nvPr>
            <p:ph idx="1"/>
          </p:nvPr>
        </p:nvSpPr>
        <p:spPr/>
        <p:txBody>
          <a:bodyPr/>
          <a:lstStyle/>
          <a:p>
            <a:pPr>
              <a:spcAft>
                <a:spcPts val="1200"/>
              </a:spcAft>
            </a:pPr>
            <a:r>
              <a:rPr lang="en-US" dirty="0" smtClean="0"/>
              <a:t>People have the </a:t>
            </a:r>
            <a:r>
              <a:rPr lang="en-US" b="1" dirty="0" smtClean="0">
                <a:solidFill>
                  <a:schemeClr val="tx2"/>
                </a:solidFill>
              </a:rPr>
              <a:t>right to move around freely.</a:t>
            </a:r>
          </a:p>
          <a:p>
            <a:pPr>
              <a:spcAft>
                <a:spcPts val="1200"/>
              </a:spcAft>
            </a:pPr>
            <a:r>
              <a:rPr lang="en-US" dirty="0" smtClean="0"/>
              <a:t>If someone interferes with this right, then false imprisonment has occurred. </a:t>
            </a:r>
          </a:p>
          <a:p>
            <a:pPr>
              <a:spcAft>
                <a:spcPts val="1200"/>
              </a:spcAft>
            </a:pPr>
            <a:r>
              <a:rPr lang="en-US" b="1" dirty="0" smtClean="0">
                <a:solidFill>
                  <a:schemeClr val="tx2"/>
                </a:solidFill>
              </a:rPr>
              <a:t>Example: </a:t>
            </a:r>
            <a:r>
              <a:rPr lang="en-US" dirty="0" smtClean="0"/>
              <a:t>A security guard in a store must have reasonable grounds to suspect shoplifting before they stop a customer.</a:t>
            </a:r>
            <a:endParaRPr lang="en-US" dirty="0"/>
          </a:p>
        </p:txBody>
      </p:sp>
    </p:spTree>
    <p:extLst>
      <p:ext uri="{BB962C8B-B14F-4D97-AF65-F5344CB8AC3E}">
        <p14:creationId xmlns:p14="http://schemas.microsoft.com/office/powerpoint/2010/main" val="654478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McCann v. Wal-Mart Stores, </a:t>
            </a:r>
            <a:r>
              <a:rPr lang="en-US" b="1" dirty="0" smtClean="0"/>
              <a:t>Inc.</a:t>
            </a:r>
            <a:endParaRPr lang="en-US" dirty="0"/>
          </a:p>
        </p:txBody>
      </p:sp>
      <p:sp>
        <p:nvSpPr>
          <p:cNvPr id="3" name="Content Placeholder 2"/>
          <p:cNvSpPr>
            <a:spLocks noGrp="1"/>
          </p:cNvSpPr>
          <p:nvPr>
            <p:ph idx="1"/>
          </p:nvPr>
        </p:nvSpPr>
        <p:spPr/>
        <p:txBody>
          <a:bodyPr/>
          <a:lstStyle/>
          <a:p>
            <a:r>
              <a:rPr lang="en-US" dirty="0"/>
              <a:t>In December, 1996, Ms. McCann and two of her children were shopping at the Maine Wal-Mart store. After approximately an hour and a half, the </a:t>
            </a:r>
            <a:r>
              <a:rPr lang="en-US" dirty="0" err="1"/>
              <a:t>McCanns</a:t>
            </a:r>
            <a:r>
              <a:rPr lang="en-US" dirty="0"/>
              <a:t> went to a register and paid for their purchases. As the </a:t>
            </a:r>
            <a:r>
              <a:rPr lang="en-US" dirty="0" err="1"/>
              <a:t>McCanns</a:t>
            </a:r>
            <a:r>
              <a:rPr lang="en-US" dirty="0"/>
              <a:t> were leaving the store, two Wal-Mart employees, stepped out in front of the </a:t>
            </a:r>
            <a:r>
              <a:rPr lang="en-US" dirty="0" err="1"/>
              <a:t>McCanns</a:t>
            </a:r>
            <a:r>
              <a:rPr lang="en-US" dirty="0"/>
              <a:t>’ shopping cart, blocking their path to the exit.</a:t>
            </a:r>
          </a:p>
        </p:txBody>
      </p:sp>
    </p:spTree>
    <p:extLst>
      <p:ext uri="{BB962C8B-B14F-4D97-AF65-F5344CB8AC3E}">
        <p14:creationId xmlns:p14="http://schemas.microsoft.com/office/powerpoint/2010/main" val="2921493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3" name="Rectangle 25"/>
          <p:cNvSpPr>
            <a:spLocks noGrp="1" noChangeArrowheads="1"/>
          </p:cNvSpPr>
          <p:nvPr>
            <p:ph type="ctrTitle"/>
          </p:nvPr>
        </p:nvSpPr>
        <p:spPr>
          <a:xfrm>
            <a:off x="1847528" y="2132857"/>
            <a:ext cx="7772400" cy="1470025"/>
          </a:xfrm>
        </p:spPr>
        <p:txBody>
          <a:bodyPr anchor="ctr"/>
          <a:lstStyle/>
          <a:p>
            <a:r>
              <a:rPr lang="es-UY" altLang="en-US" sz="4400" b="1" dirty="0" err="1">
                <a:solidFill>
                  <a:srgbClr val="FF0000"/>
                </a:solidFill>
              </a:rPr>
              <a:t>Chapter</a:t>
            </a:r>
            <a:r>
              <a:rPr lang="es-UY" altLang="en-US" sz="4400" b="1" dirty="0">
                <a:solidFill>
                  <a:srgbClr val="FF0000"/>
                </a:solidFill>
              </a:rPr>
              <a:t> 3 </a:t>
            </a:r>
            <a:r>
              <a:rPr lang="es-UY" altLang="en-US" sz="4400" b="1" dirty="0" err="1">
                <a:solidFill>
                  <a:srgbClr val="FF0000"/>
                </a:solidFill>
              </a:rPr>
              <a:t>Tort</a:t>
            </a:r>
            <a:r>
              <a:rPr lang="es-UY" altLang="en-US" sz="4400" b="1" dirty="0">
                <a:solidFill>
                  <a:srgbClr val="FF0000"/>
                </a:solidFill>
              </a:rPr>
              <a:t> </a:t>
            </a:r>
            <a:r>
              <a:rPr lang="es-UY" altLang="en-US" sz="4400" b="1" dirty="0" err="1">
                <a:solidFill>
                  <a:srgbClr val="FF0000"/>
                </a:solidFill>
              </a:rPr>
              <a:t>Law</a:t>
            </a:r>
            <a:endParaRPr lang="es-ES" altLang="en-US" sz="4400" dirty="0">
              <a:solidFill>
                <a:srgbClr val="FF0000"/>
              </a:solidFill>
            </a:endParaRPr>
          </a:p>
        </p:txBody>
      </p:sp>
      <p:sp>
        <p:nvSpPr>
          <p:cNvPr id="2077" name="Rectangle 29"/>
          <p:cNvSpPr>
            <a:spLocks noGrp="1" noChangeArrowheads="1"/>
          </p:cNvSpPr>
          <p:nvPr>
            <p:ph type="subTitle" idx="1"/>
          </p:nvPr>
        </p:nvSpPr>
        <p:spPr>
          <a:xfrm>
            <a:off x="2895600" y="3886200"/>
            <a:ext cx="6400800" cy="1752600"/>
          </a:xfrm>
        </p:spPr>
        <p:txBody>
          <a:bodyPr/>
          <a:lstStyle/>
          <a:p>
            <a:endParaRPr lang="en-US" altLang="en-US" sz="3200"/>
          </a:p>
        </p:txBody>
      </p:sp>
    </p:spTree>
    <p:extLst>
      <p:ext uri="{BB962C8B-B14F-4D97-AF65-F5344CB8AC3E}">
        <p14:creationId xmlns:p14="http://schemas.microsoft.com/office/powerpoint/2010/main" val="40378604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McCann v. Wal-Mart Stores, Inc.</a:t>
            </a:r>
            <a:endParaRPr lang="en-US" dirty="0"/>
          </a:p>
        </p:txBody>
      </p:sp>
      <p:sp>
        <p:nvSpPr>
          <p:cNvPr id="3" name="Content Placeholder 2"/>
          <p:cNvSpPr>
            <a:spLocks noGrp="1"/>
          </p:cNvSpPr>
          <p:nvPr>
            <p:ph idx="1"/>
          </p:nvPr>
        </p:nvSpPr>
        <p:spPr/>
        <p:txBody>
          <a:bodyPr/>
          <a:lstStyle/>
          <a:p>
            <a:r>
              <a:rPr lang="en-US" sz="2400" dirty="0"/>
              <a:t>The employees told Plaintiff that the children were not allowed in the store because they had been caught stealing on a prior occasion. Defendant’s employees had said they were calling the police, but actually called a store security officer to identify the earlier shoplifter. Eventually, the security officer, Rhonda </a:t>
            </a:r>
            <a:r>
              <a:rPr lang="en-US" sz="2400" dirty="0" err="1"/>
              <a:t>Bickmore</a:t>
            </a:r>
            <a:r>
              <a:rPr lang="en-US" sz="2400" dirty="0"/>
              <a:t> </a:t>
            </a:r>
            <a:r>
              <a:rPr lang="en-US" sz="2400" dirty="0"/>
              <a:t>arrived </a:t>
            </a:r>
            <a:r>
              <a:rPr lang="en-US" sz="2400" dirty="0"/>
              <a:t>at the store and informed the employees that the </a:t>
            </a:r>
            <a:r>
              <a:rPr lang="en-US" sz="2400" dirty="0" err="1"/>
              <a:t>McCanns</a:t>
            </a:r>
            <a:r>
              <a:rPr lang="en-US" sz="2400" dirty="0"/>
              <a:t> were not the family whose son had been caught shoplifting. The employees acknowledged their mistake to the </a:t>
            </a:r>
            <a:r>
              <a:rPr lang="en-US" sz="2400" dirty="0" err="1"/>
              <a:t>McCanns</a:t>
            </a:r>
            <a:r>
              <a:rPr lang="en-US" sz="2400" dirty="0"/>
              <a:t>, and they left the store.</a:t>
            </a:r>
            <a:br>
              <a:rPr lang="en-US" sz="2400" dirty="0"/>
            </a:br>
            <a:endParaRPr lang="en-US" sz="2400" dirty="0"/>
          </a:p>
        </p:txBody>
      </p:sp>
    </p:spTree>
    <p:extLst>
      <p:ext uri="{BB962C8B-B14F-4D97-AF65-F5344CB8AC3E}">
        <p14:creationId xmlns:p14="http://schemas.microsoft.com/office/powerpoint/2010/main" val="2083229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Defamation</a:t>
            </a:r>
            <a:endParaRPr lang="en-US" dirty="0"/>
          </a:p>
        </p:txBody>
      </p:sp>
      <p:sp>
        <p:nvSpPr>
          <p:cNvPr id="3" name="Content Placeholder 2"/>
          <p:cNvSpPr>
            <a:spLocks noGrp="1"/>
          </p:cNvSpPr>
          <p:nvPr>
            <p:ph idx="1"/>
          </p:nvPr>
        </p:nvSpPr>
        <p:spPr/>
        <p:txBody>
          <a:bodyPr/>
          <a:lstStyle/>
          <a:p>
            <a:r>
              <a:rPr lang="en-US" sz="4000" dirty="0"/>
              <a:t>Occurs when someone lies about another person in a way that hurts the innocent person’s </a:t>
            </a:r>
            <a:r>
              <a:rPr lang="en-US" sz="4000" b="1" dirty="0">
                <a:solidFill>
                  <a:schemeClr val="tx2"/>
                </a:solidFill>
              </a:rPr>
              <a:t>reputation</a:t>
            </a:r>
            <a:r>
              <a:rPr lang="en-US" sz="4000" dirty="0"/>
              <a:t>.</a:t>
            </a:r>
          </a:p>
          <a:p>
            <a:r>
              <a:rPr lang="en-US" sz="4000" dirty="0"/>
              <a:t>Two types: </a:t>
            </a:r>
            <a:r>
              <a:rPr lang="en-US" sz="4000" b="1" dirty="0">
                <a:solidFill>
                  <a:schemeClr val="tx2"/>
                </a:solidFill>
              </a:rPr>
              <a:t>libel</a:t>
            </a:r>
            <a:r>
              <a:rPr lang="en-US" sz="4000" dirty="0"/>
              <a:t> and </a:t>
            </a:r>
            <a:r>
              <a:rPr lang="en-US" sz="4000" b="1" dirty="0">
                <a:solidFill>
                  <a:schemeClr val="tx2"/>
                </a:solidFill>
              </a:rPr>
              <a:t>slander</a:t>
            </a:r>
          </a:p>
        </p:txBody>
      </p:sp>
    </p:spTree>
    <p:extLst>
      <p:ext uri="{BB962C8B-B14F-4D97-AF65-F5344CB8AC3E}">
        <p14:creationId xmlns:p14="http://schemas.microsoft.com/office/powerpoint/2010/main" val="12673758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Defamation: Libel</a:t>
            </a:r>
            <a:endParaRPr lang="en-US" dirty="0"/>
          </a:p>
        </p:txBody>
      </p:sp>
      <p:sp>
        <p:nvSpPr>
          <p:cNvPr id="3" name="Content Placeholder 2"/>
          <p:cNvSpPr>
            <a:spLocks noGrp="1"/>
          </p:cNvSpPr>
          <p:nvPr>
            <p:ph idx="1"/>
          </p:nvPr>
        </p:nvSpPr>
        <p:spPr/>
        <p:txBody>
          <a:bodyPr/>
          <a:lstStyle/>
          <a:p>
            <a:r>
              <a:rPr lang="en-US" sz="4400" b="1" dirty="0">
                <a:solidFill>
                  <a:schemeClr val="tx2"/>
                </a:solidFill>
              </a:rPr>
              <a:t>Libel: </a:t>
            </a:r>
            <a:r>
              <a:rPr lang="en-US" sz="4400" dirty="0"/>
              <a:t>lies about a person in written, printed, or recorded form.</a:t>
            </a:r>
          </a:p>
          <a:p>
            <a:pPr lvl="1"/>
            <a:r>
              <a:rPr lang="en-US" sz="4000" b="1" dirty="0">
                <a:solidFill>
                  <a:schemeClr val="tx2"/>
                </a:solidFill>
              </a:rPr>
              <a:t>Television shows, magazine stories, websites, or emails.</a:t>
            </a:r>
          </a:p>
          <a:p>
            <a:endParaRPr lang="en-US" dirty="0"/>
          </a:p>
        </p:txBody>
      </p:sp>
    </p:spTree>
    <p:extLst>
      <p:ext uri="{BB962C8B-B14F-4D97-AF65-F5344CB8AC3E}">
        <p14:creationId xmlns:p14="http://schemas.microsoft.com/office/powerpoint/2010/main" val="40631339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Defamation: Libel </a:t>
            </a:r>
            <a:endParaRPr lang="en-US" dirty="0"/>
          </a:p>
        </p:txBody>
      </p:sp>
      <p:sp>
        <p:nvSpPr>
          <p:cNvPr id="8" name="Content Placeholder 7"/>
          <p:cNvSpPr>
            <a:spLocks noGrp="1"/>
          </p:cNvSpPr>
          <p:nvPr>
            <p:ph idx="1"/>
          </p:nvPr>
        </p:nvSpPr>
        <p:spPr/>
        <p:txBody>
          <a:bodyPr/>
          <a:lstStyle/>
          <a:p>
            <a:r>
              <a:rPr lang="en-US" sz="2800" dirty="0"/>
              <a:t>Movie stars, famous athletes, and politicians have a hard time winning libel suits because the supreme court rules that public figures must prove that lies about them are told with </a:t>
            </a:r>
            <a:r>
              <a:rPr lang="en-US" sz="2800" b="1" dirty="0">
                <a:solidFill>
                  <a:schemeClr val="tx2"/>
                </a:solidFill>
              </a:rPr>
              <a:t>actual malice</a:t>
            </a:r>
            <a:r>
              <a:rPr lang="en-US" sz="2800" dirty="0"/>
              <a:t>.</a:t>
            </a:r>
          </a:p>
          <a:p>
            <a:r>
              <a:rPr lang="en-US" sz="2800" b="1" dirty="0">
                <a:solidFill>
                  <a:schemeClr val="tx2"/>
                </a:solidFill>
              </a:rPr>
              <a:t>Actual malice </a:t>
            </a:r>
            <a:r>
              <a:rPr lang="en-US" sz="2800" dirty="0"/>
              <a:t>occurs when:</a:t>
            </a:r>
          </a:p>
          <a:p>
            <a:pPr lvl="1"/>
            <a:r>
              <a:rPr lang="en-US" sz="2400" dirty="0"/>
              <a:t>The defendant publishes a statement about the plaintiff he </a:t>
            </a:r>
            <a:r>
              <a:rPr lang="en-US" sz="2400" b="1" i="1" dirty="0">
                <a:solidFill>
                  <a:schemeClr val="tx2"/>
                </a:solidFill>
              </a:rPr>
              <a:t>knows</a:t>
            </a:r>
            <a:r>
              <a:rPr lang="en-US" sz="2400" b="1" dirty="0">
                <a:solidFill>
                  <a:schemeClr val="tx2"/>
                </a:solidFill>
              </a:rPr>
              <a:t> is false</a:t>
            </a:r>
            <a:r>
              <a:rPr lang="en-US" sz="2400" dirty="0"/>
              <a:t>; or</a:t>
            </a:r>
          </a:p>
          <a:p>
            <a:pPr lvl="1"/>
            <a:r>
              <a:rPr lang="en-US" sz="2400" dirty="0"/>
              <a:t>The defendant publishes a statement about the plaintiff with </a:t>
            </a:r>
            <a:r>
              <a:rPr lang="en-US" sz="2400" b="1" dirty="0">
                <a:solidFill>
                  <a:schemeClr val="tx2"/>
                </a:solidFill>
              </a:rPr>
              <a:t>reckless disregard for whether it is false or true.</a:t>
            </a:r>
          </a:p>
          <a:p>
            <a:endParaRPr lang="en-US" sz="2800" dirty="0"/>
          </a:p>
        </p:txBody>
      </p:sp>
    </p:spTree>
    <p:extLst>
      <p:ext uri="{BB962C8B-B14F-4D97-AF65-F5344CB8AC3E}">
        <p14:creationId xmlns:p14="http://schemas.microsoft.com/office/powerpoint/2010/main" val="276607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Cameron Diaz Libel Case</a:t>
            </a:r>
            <a:endParaRPr lang="en-US" dirty="0"/>
          </a:p>
        </p:txBody>
      </p:sp>
      <p:sp>
        <p:nvSpPr>
          <p:cNvPr id="3" name="Content Placeholder 2"/>
          <p:cNvSpPr>
            <a:spLocks noGrp="1"/>
          </p:cNvSpPr>
          <p:nvPr>
            <p:ph idx="1"/>
          </p:nvPr>
        </p:nvSpPr>
        <p:spPr/>
        <p:txBody>
          <a:bodyPr/>
          <a:lstStyle/>
          <a:p>
            <a:r>
              <a:rPr lang="en-US" sz="2400" b="1" dirty="0"/>
              <a:t>Cameron Diaz</a:t>
            </a:r>
            <a:r>
              <a:rPr lang="en-US" sz="2400" dirty="0"/>
              <a:t> won a libel case against British newspaper, the Sun, for accusing Diaz of having an affair with her friend, TV producer, Shane Nickerson. </a:t>
            </a:r>
          </a:p>
          <a:p>
            <a:r>
              <a:rPr lang="en-US" sz="2400" dirty="0"/>
              <a:t>Diaz was dating Justin Timberlake at the time and Nickerson was married with a child. The newspaper had run a blurred and shadowed picture, taken behind a bush, and stated that the two "enjoyed more than just a professional relationship." The article caused damage to both Diaz and Nickerson's respective relationships.</a:t>
            </a:r>
          </a:p>
          <a:p>
            <a:endParaRPr lang="en-US" sz="2400" dirty="0"/>
          </a:p>
        </p:txBody>
      </p:sp>
    </p:spTree>
    <p:extLst>
      <p:ext uri="{BB962C8B-B14F-4D97-AF65-F5344CB8AC3E}">
        <p14:creationId xmlns:p14="http://schemas.microsoft.com/office/powerpoint/2010/main" val="14519740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381000"/>
            <a:ext cx="7772400" cy="914400"/>
          </a:xfrm>
        </p:spPr>
        <p:txBody>
          <a:bodyPr/>
          <a:lstStyle/>
          <a:p>
            <a:r>
              <a:rPr lang="en-US" dirty="0" smtClean="0"/>
              <a:t>Defamation: Slander</a:t>
            </a:r>
            <a:endParaRPr lang="en-US" dirty="0"/>
          </a:p>
        </p:txBody>
      </p:sp>
      <p:sp>
        <p:nvSpPr>
          <p:cNvPr id="3" name="Content Placeholder 2"/>
          <p:cNvSpPr>
            <a:spLocks noGrp="1"/>
          </p:cNvSpPr>
          <p:nvPr>
            <p:ph idx="1"/>
          </p:nvPr>
        </p:nvSpPr>
        <p:spPr/>
        <p:txBody>
          <a:bodyPr/>
          <a:lstStyle/>
          <a:p>
            <a:r>
              <a:rPr lang="en-US" b="1" dirty="0" smtClean="0">
                <a:solidFill>
                  <a:schemeClr val="tx2"/>
                </a:solidFill>
              </a:rPr>
              <a:t>Slander</a:t>
            </a:r>
          </a:p>
          <a:p>
            <a:pPr lvl="1"/>
            <a:r>
              <a:rPr lang="en-US" dirty="0" smtClean="0"/>
              <a:t>Verbal or spoken lies that damage a person's reputation</a:t>
            </a:r>
          </a:p>
          <a:p>
            <a:pPr lvl="1"/>
            <a:endParaRPr lang="en-US" dirty="0"/>
          </a:p>
          <a:p>
            <a:pPr lvl="1"/>
            <a:r>
              <a:rPr lang="en-US" dirty="0" smtClean="0">
                <a:hlinkClick r:id="rId2"/>
              </a:rPr>
              <a:t>Amanda Knox Slander Case</a:t>
            </a:r>
            <a:endParaRPr lang="en-US" dirty="0"/>
          </a:p>
        </p:txBody>
      </p:sp>
    </p:spTree>
    <p:extLst>
      <p:ext uri="{BB962C8B-B14F-4D97-AF65-F5344CB8AC3E}">
        <p14:creationId xmlns:p14="http://schemas.microsoft.com/office/powerpoint/2010/main" val="4300609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76200"/>
            <a:ext cx="7772400" cy="914400"/>
          </a:xfrm>
        </p:spPr>
        <p:txBody>
          <a:bodyPr/>
          <a:lstStyle/>
          <a:p>
            <a:r>
              <a:rPr lang="en-US" dirty="0" smtClean="0"/>
              <a:t>Wynn Vs. Francis</a:t>
            </a:r>
            <a:endParaRPr lang="en-US" dirty="0"/>
          </a:p>
        </p:txBody>
      </p:sp>
      <p:sp>
        <p:nvSpPr>
          <p:cNvPr id="3" name="Content Placeholder 2"/>
          <p:cNvSpPr>
            <a:spLocks noGrp="1"/>
          </p:cNvSpPr>
          <p:nvPr>
            <p:ph idx="1"/>
          </p:nvPr>
        </p:nvSpPr>
        <p:spPr>
          <a:xfrm>
            <a:off x="2209800" y="838200"/>
            <a:ext cx="7772400" cy="4114800"/>
          </a:xfrm>
        </p:spPr>
        <p:txBody>
          <a:bodyPr/>
          <a:lstStyle/>
          <a:p>
            <a:r>
              <a:rPr lang="en-US" sz="2800" b="1" dirty="0">
                <a:solidFill>
                  <a:schemeClr val="tx2"/>
                </a:solidFill>
              </a:rPr>
              <a:t>Steve Wynn- </a:t>
            </a:r>
            <a:r>
              <a:rPr lang="en-US" sz="2800" dirty="0"/>
              <a:t>Owner of Las Vegas Hotels: Treasure Island, Mirage, Bellagio and Wynn.</a:t>
            </a:r>
          </a:p>
          <a:p>
            <a:r>
              <a:rPr lang="en-US" sz="2800" b="1" dirty="0">
                <a:solidFill>
                  <a:schemeClr val="tx2"/>
                </a:solidFill>
              </a:rPr>
              <a:t>Peter Francis- </a:t>
            </a:r>
            <a:r>
              <a:rPr lang="en-US" sz="2800" dirty="0"/>
              <a:t>Creator of Girls Gone Wild</a:t>
            </a:r>
          </a:p>
          <a:p>
            <a:r>
              <a:rPr lang="en-US" sz="2800" dirty="0"/>
              <a:t>Francis accrued a $2 million gambling debt while staying in Las Vegas at the Wynn hotel.</a:t>
            </a:r>
          </a:p>
          <a:p>
            <a:r>
              <a:rPr lang="en-US" sz="2800" dirty="0"/>
              <a:t>Francis claimed Wynn threatened him through email sent to a friend of Francis’ (</a:t>
            </a:r>
            <a:r>
              <a:rPr lang="en-US" sz="2800" dirty="0" err="1"/>
              <a:t>Quicy</a:t>
            </a:r>
            <a:r>
              <a:rPr lang="en-US" sz="2800" dirty="0"/>
              <a:t> Jones) saying </a:t>
            </a:r>
            <a:r>
              <a:rPr lang="en-US" sz="2800" b="1" dirty="0">
                <a:solidFill>
                  <a:schemeClr val="tx2"/>
                </a:solidFill>
              </a:rPr>
              <a:t>“he would hit me in the back of the head with a shovel and bury me in a hole in the desert</a:t>
            </a:r>
            <a:r>
              <a:rPr lang="en-US" sz="2800" b="1" dirty="0">
                <a:solidFill>
                  <a:schemeClr val="tx2"/>
                </a:solidFill>
              </a:rPr>
              <a:t>.”</a:t>
            </a:r>
          </a:p>
          <a:p>
            <a:r>
              <a:rPr lang="en-US" sz="2800" dirty="0"/>
              <a:t>Wynn Sued Francis for slander and won $20 Million</a:t>
            </a:r>
          </a:p>
          <a:p>
            <a:pPr marL="0" indent="0">
              <a:buNone/>
            </a:pPr>
            <a:endParaRPr lang="en-US" dirty="0"/>
          </a:p>
        </p:txBody>
      </p:sp>
    </p:spTree>
    <p:extLst>
      <p:ext uri="{BB962C8B-B14F-4D97-AF65-F5344CB8AC3E}">
        <p14:creationId xmlns:p14="http://schemas.microsoft.com/office/powerpoint/2010/main" val="2467838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endParaRPr lang="en-US" dirty="0"/>
          </a:p>
        </p:txBody>
      </p:sp>
      <p:sp>
        <p:nvSpPr>
          <p:cNvPr id="4" name="Text Placeholder 3"/>
          <p:cNvSpPr>
            <a:spLocks noGrp="1"/>
          </p:cNvSpPr>
          <p:nvPr>
            <p:ph type="body" idx="1"/>
          </p:nvPr>
        </p:nvSpPr>
        <p:spPr>
          <a:xfrm>
            <a:off x="2286000" y="381000"/>
            <a:ext cx="4040188" cy="639762"/>
          </a:xfrm>
        </p:spPr>
        <p:txBody>
          <a:bodyPr/>
          <a:lstStyle/>
          <a:p>
            <a:r>
              <a:rPr lang="en-US" sz="2800" dirty="0">
                <a:solidFill>
                  <a:schemeClr val="tx2"/>
                </a:solidFill>
              </a:rPr>
              <a:t>Casey Anthony </a:t>
            </a:r>
            <a:br>
              <a:rPr lang="en-US" sz="2800" dirty="0">
                <a:solidFill>
                  <a:schemeClr val="tx2"/>
                </a:solidFill>
              </a:rPr>
            </a:br>
            <a:endParaRPr lang="en-US" sz="2800" dirty="0">
              <a:solidFill>
                <a:schemeClr val="tx2"/>
              </a:solidFill>
            </a:endParaRPr>
          </a:p>
        </p:txBody>
      </p:sp>
      <p:sp>
        <p:nvSpPr>
          <p:cNvPr id="5" name="Content Placeholder 4"/>
          <p:cNvSpPr>
            <a:spLocks noGrp="1"/>
          </p:cNvSpPr>
          <p:nvPr>
            <p:ph sz="half" idx="2"/>
          </p:nvPr>
        </p:nvSpPr>
        <p:spPr>
          <a:xfrm>
            <a:off x="1981200" y="533401"/>
            <a:ext cx="4040188" cy="5592763"/>
          </a:xfrm>
        </p:spPr>
        <p:txBody>
          <a:bodyPr/>
          <a:lstStyle/>
          <a:p>
            <a:r>
              <a:rPr lang="en-US" sz="2200" dirty="0"/>
              <a:t>Casey </a:t>
            </a:r>
            <a:r>
              <a:rPr lang="en-US" sz="2200" dirty="0"/>
              <a:t>Anthony </a:t>
            </a:r>
            <a:r>
              <a:rPr lang="en-US" sz="2200" dirty="0"/>
              <a:t>was tried for the </a:t>
            </a:r>
            <a:r>
              <a:rPr lang="en-US" sz="2200" b="1" dirty="0">
                <a:solidFill>
                  <a:schemeClr val="tx2"/>
                </a:solidFill>
              </a:rPr>
              <a:t>first degree murder </a:t>
            </a:r>
            <a:r>
              <a:rPr lang="en-US" sz="2200" dirty="0"/>
              <a:t>of her 2-year-old daughter, </a:t>
            </a:r>
            <a:r>
              <a:rPr lang="en-US" sz="2200" dirty="0" err="1"/>
              <a:t>Caylee</a:t>
            </a:r>
            <a:r>
              <a:rPr lang="en-US" sz="2200" dirty="0"/>
              <a:t>, and was </a:t>
            </a:r>
            <a:r>
              <a:rPr lang="en-US" sz="2200" b="1" dirty="0">
                <a:solidFill>
                  <a:schemeClr val="tx2"/>
                </a:solidFill>
              </a:rPr>
              <a:t>acquitted</a:t>
            </a:r>
            <a:r>
              <a:rPr lang="en-US" sz="2200" dirty="0"/>
              <a:t>. </a:t>
            </a:r>
            <a:endParaRPr lang="en-US" sz="2200" dirty="0"/>
          </a:p>
          <a:p>
            <a:r>
              <a:rPr lang="en-US" sz="2200" dirty="0"/>
              <a:t>She </a:t>
            </a:r>
            <a:r>
              <a:rPr lang="en-US" sz="2200" dirty="0"/>
              <a:t>was, however, convicted of misdemeanor counts of providing false information to police officers.</a:t>
            </a:r>
          </a:p>
          <a:p>
            <a:r>
              <a:rPr lang="en-US" sz="2200" dirty="0"/>
              <a:t>Casey told investigators that she had left the child with a babysitter named, </a:t>
            </a:r>
            <a:r>
              <a:rPr lang="en-US" sz="2200" dirty="0" err="1"/>
              <a:t>Zanny</a:t>
            </a:r>
            <a:r>
              <a:rPr lang="en-US" sz="2200" dirty="0"/>
              <a:t> the Nanny, and eventually gave them the name of </a:t>
            </a:r>
            <a:r>
              <a:rPr lang="en-US" sz="2200" dirty="0" err="1"/>
              <a:t>Zenaida</a:t>
            </a:r>
            <a:r>
              <a:rPr lang="en-US" sz="2200" dirty="0"/>
              <a:t> Fernandez-Gonzalez.</a:t>
            </a:r>
          </a:p>
          <a:p>
            <a:endParaRPr lang="en-US" dirty="0"/>
          </a:p>
        </p:txBody>
      </p:sp>
      <p:sp>
        <p:nvSpPr>
          <p:cNvPr id="6" name="Text Placeholder 5"/>
          <p:cNvSpPr>
            <a:spLocks noGrp="1"/>
          </p:cNvSpPr>
          <p:nvPr>
            <p:ph type="body" sz="quarter" idx="3"/>
          </p:nvPr>
        </p:nvSpPr>
        <p:spPr>
          <a:xfrm>
            <a:off x="6172201" y="34636"/>
            <a:ext cx="4041775" cy="639762"/>
          </a:xfrm>
        </p:spPr>
        <p:txBody>
          <a:bodyPr/>
          <a:lstStyle/>
          <a:p>
            <a:r>
              <a:rPr lang="en-US" sz="2800" dirty="0" err="1">
                <a:solidFill>
                  <a:schemeClr val="tx2"/>
                </a:solidFill>
              </a:rPr>
              <a:t>Zenaida</a:t>
            </a:r>
            <a:r>
              <a:rPr lang="en-US" sz="2800" dirty="0">
                <a:solidFill>
                  <a:schemeClr val="tx2"/>
                </a:solidFill>
              </a:rPr>
              <a:t> Gonzalez</a:t>
            </a:r>
          </a:p>
        </p:txBody>
      </p:sp>
      <p:sp>
        <p:nvSpPr>
          <p:cNvPr id="7" name="Content Placeholder 6"/>
          <p:cNvSpPr>
            <a:spLocks noGrp="1"/>
          </p:cNvSpPr>
          <p:nvPr>
            <p:ph sz="quarter" idx="4"/>
          </p:nvPr>
        </p:nvSpPr>
        <p:spPr>
          <a:xfrm>
            <a:off x="6169026" y="685801"/>
            <a:ext cx="4041775" cy="5440363"/>
          </a:xfrm>
        </p:spPr>
        <p:txBody>
          <a:bodyPr/>
          <a:lstStyle/>
          <a:p>
            <a:r>
              <a:rPr lang="en-US" dirty="0"/>
              <a:t>Gonzalez is suing Casey Anthony for </a:t>
            </a:r>
            <a:r>
              <a:rPr lang="en-US" b="1" dirty="0">
                <a:solidFill>
                  <a:schemeClr val="tx2"/>
                </a:solidFill>
              </a:rPr>
              <a:t>defamation</a:t>
            </a:r>
            <a:r>
              <a:rPr lang="en-US" dirty="0"/>
              <a:t>. </a:t>
            </a:r>
            <a:br>
              <a:rPr lang="en-US" dirty="0"/>
            </a:br>
            <a:endParaRPr lang="en-US" dirty="0"/>
          </a:p>
          <a:p>
            <a:r>
              <a:rPr lang="en-US" dirty="0"/>
              <a:t>After questioning </a:t>
            </a:r>
            <a:r>
              <a:rPr lang="en-US" dirty="0" smtClean="0"/>
              <a:t>Anthony, </a:t>
            </a:r>
            <a:r>
              <a:rPr lang="en-US" dirty="0"/>
              <a:t>investigators found </a:t>
            </a:r>
            <a:r>
              <a:rPr lang="en-US" dirty="0" err="1" smtClean="0"/>
              <a:t>Zenaida</a:t>
            </a:r>
            <a:r>
              <a:rPr lang="en-US" dirty="0" smtClean="0"/>
              <a:t> </a:t>
            </a:r>
            <a:r>
              <a:rPr lang="en-US" dirty="0"/>
              <a:t>Fernandez-Gonzalez, who was listed on apartment records and was questioned. She however said </a:t>
            </a:r>
            <a:r>
              <a:rPr lang="en-US" b="1" dirty="0">
                <a:solidFill>
                  <a:schemeClr val="tx2"/>
                </a:solidFill>
              </a:rPr>
              <a:t>she did not know Casey or </a:t>
            </a:r>
            <a:r>
              <a:rPr lang="en-US" b="1" dirty="0" err="1">
                <a:solidFill>
                  <a:schemeClr val="tx2"/>
                </a:solidFill>
              </a:rPr>
              <a:t>Caylee</a:t>
            </a:r>
            <a:r>
              <a:rPr lang="en-US" b="1" dirty="0">
                <a:solidFill>
                  <a:schemeClr val="tx2"/>
                </a:solidFill>
              </a:rPr>
              <a:t> Anthony.</a:t>
            </a:r>
          </a:p>
          <a:p>
            <a:endParaRPr lang="en-US" dirty="0"/>
          </a:p>
        </p:txBody>
      </p:sp>
    </p:spTree>
    <p:extLst>
      <p:ext uri="{BB962C8B-B14F-4D97-AF65-F5344CB8AC3E}">
        <p14:creationId xmlns:p14="http://schemas.microsoft.com/office/powerpoint/2010/main" val="20728912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Content Placeholder 7"/>
          <p:cNvSpPr>
            <a:spLocks noGrp="1"/>
          </p:cNvSpPr>
          <p:nvPr>
            <p:ph idx="1"/>
          </p:nvPr>
        </p:nvSpPr>
        <p:spPr/>
        <p:txBody>
          <a:bodyPr/>
          <a:lstStyle/>
          <a:p>
            <a:r>
              <a:rPr lang="en-US" dirty="0" smtClean="0">
                <a:hlinkClick r:id="rId2"/>
              </a:rPr>
              <a:t>Libel Vs. Slander</a:t>
            </a:r>
            <a:endParaRPr lang="en-US" dirty="0"/>
          </a:p>
        </p:txBody>
      </p:sp>
    </p:spTree>
    <p:extLst>
      <p:ext uri="{BB962C8B-B14F-4D97-AF65-F5344CB8AC3E}">
        <p14:creationId xmlns:p14="http://schemas.microsoft.com/office/powerpoint/2010/main" val="13006889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Invasion of Privacy</a:t>
            </a:r>
            <a:endParaRPr lang="en-US" dirty="0"/>
          </a:p>
        </p:txBody>
      </p:sp>
      <p:sp>
        <p:nvSpPr>
          <p:cNvPr id="3" name="Content Placeholder 2"/>
          <p:cNvSpPr>
            <a:spLocks noGrp="1"/>
          </p:cNvSpPr>
          <p:nvPr>
            <p:ph idx="1"/>
          </p:nvPr>
        </p:nvSpPr>
        <p:spPr/>
        <p:txBody>
          <a:bodyPr/>
          <a:lstStyle/>
          <a:p>
            <a:r>
              <a:rPr lang="en-US" dirty="0" smtClean="0"/>
              <a:t>Interfering with a person’s right to be left alone.</a:t>
            </a:r>
          </a:p>
          <a:p>
            <a:r>
              <a:rPr lang="en-US" dirty="0" smtClean="0"/>
              <a:t>This includes the right to be free from </a:t>
            </a:r>
            <a:r>
              <a:rPr lang="en-US" b="1" dirty="0" smtClean="0">
                <a:solidFill>
                  <a:schemeClr val="tx2"/>
                </a:solidFill>
              </a:rPr>
              <a:t>unwanted publicity</a:t>
            </a:r>
            <a:r>
              <a:rPr lang="en-US" dirty="0" smtClean="0"/>
              <a:t>. </a:t>
            </a:r>
          </a:p>
          <a:p>
            <a:r>
              <a:rPr lang="en-US" dirty="0" smtClean="0"/>
              <a:t>People must stay out of your </a:t>
            </a:r>
            <a:r>
              <a:rPr lang="en-US" b="1" dirty="0" smtClean="0">
                <a:solidFill>
                  <a:schemeClr val="tx2"/>
                </a:solidFill>
              </a:rPr>
              <a:t>private matters.</a:t>
            </a:r>
          </a:p>
        </p:txBody>
      </p:sp>
    </p:spTree>
    <p:extLst>
      <p:ext uri="{BB962C8B-B14F-4D97-AF65-F5344CB8AC3E}">
        <p14:creationId xmlns:p14="http://schemas.microsoft.com/office/powerpoint/2010/main" val="1169284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81000"/>
            <a:ext cx="7772400" cy="533400"/>
          </a:xfrm>
        </p:spPr>
        <p:txBody>
          <a:bodyPr/>
          <a:lstStyle/>
          <a:p>
            <a:r>
              <a:rPr lang="en-US" dirty="0" smtClean="0"/>
              <a:t>Tort	</a:t>
            </a:r>
            <a:endParaRPr lang="en-US" dirty="0"/>
          </a:p>
        </p:txBody>
      </p:sp>
      <p:sp>
        <p:nvSpPr>
          <p:cNvPr id="3" name="Content Placeholder 2"/>
          <p:cNvSpPr>
            <a:spLocks noGrp="1"/>
          </p:cNvSpPr>
          <p:nvPr>
            <p:ph idx="1"/>
          </p:nvPr>
        </p:nvSpPr>
        <p:spPr>
          <a:xfrm>
            <a:off x="1775520" y="914400"/>
            <a:ext cx="8712968" cy="4962872"/>
          </a:xfrm>
        </p:spPr>
        <p:txBody>
          <a:bodyPr/>
          <a:lstStyle/>
          <a:p>
            <a:r>
              <a:rPr lang="en-US" dirty="0" smtClean="0"/>
              <a:t>Wrongs for which the wrongdoer can be sued.</a:t>
            </a:r>
            <a:endParaRPr lang="en-US" dirty="0"/>
          </a:p>
          <a:p>
            <a:pPr lvl="1">
              <a:spcAft>
                <a:spcPts val="600"/>
              </a:spcAft>
            </a:pPr>
            <a:r>
              <a:rPr lang="en-US" sz="2400" dirty="0"/>
              <a:t>A person who punches another person and injures them can be sued for the tort of </a:t>
            </a:r>
            <a:r>
              <a:rPr lang="en-US" sz="2400" b="1" dirty="0">
                <a:solidFill>
                  <a:schemeClr val="tx2"/>
                </a:solidFill>
              </a:rPr>
              <a:t>battery</a:t>
            </a:r>
          </a:p>
          <a:p>
            <a:pPr lvl="1">
              <a:spcAft>
                <a:spcPts val="600"/>
              </a:spcAft>
            </a:pPr>
            <a:r>
              <a:rPr lang="en-US" sz="2400" dirty="0"/>
              <a:t>A doctor that performs a surgery on a patient and amputates the wrong leg can be sued for the tort of </a:t>
            </a:r>
            <a:r>
              <a:rPr lang="en-US" sz="2400" b="1" dirty="0">
                <a:solidFill>
                  <a:schemeClr val="tx2"/>
                </a:solidFill>
              </a:rPr>
              <a:t>medical malpractice</a:t>
            </a:r>
          </a:p>
          <a:p>
            <a:pPr lvl="1">
              <a:spcAft>
                <a:spcPts val="600"/>
              </a:spcAft>
            </a:pPr>
            <a:r>
              <a:rPr lang="en-US" sz="2400" dirty="0"/>
              <a:t>A company that makes its employees work in unsafe conditions that result in the death of a worker can be sued for the tort of </a:t>
            </a:r>
            <a:r>
              <a:rPr lang="en-US" sz="2400" b="1" dirty="0">
                <a:solidFill>
                  <a:schemeClr val="tx2"/>
                </a:solidFill>
              </a:rPr>
              <a:t>wrongful death</a:t>
            </a:r>
            <a:endParaRPr lang="en-US" sz="2400" b="1" dirty="0">
              <a:solidFill>
                <a:schemeClr val="tx2"/>
              </a:solidFill>
            </a:endParaRPr>
          </a:p>
        </p:txBody>
      </p:sp>
    </p:spTree>
    <p:extLst>
      <p:ext uri="{BB962C8B-B14F-4D97-AF65-F5344CB8AC3E}">
        <p14:creationId xmlns:p14="http://schemas.microsoft.com/office/powerpoint/2010/main" val="33895389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Invasion of Privacy</a:t>
            </a:r>
          </a:p>
        </p:txBody>
      </p:sp>
      <p:sp>
        <p:nvSpPr>
          <p:cNvPr id="3" name="Content Placeholder 2"/>
          <p:cNvSpPr>
            <a:spLocks noGrp="1"/>
          </p:cNvSpPr>
          <p:nvPr>
            <p:ph idx="1"/>
          </p:nvPr>
        </p:nvSpPr>
        <p:spPr/>
        <p:txBody>
          <a:bodyPr/>
          <a:lstStyle/>
          <a:p>
            <a:r>
              <a:rPr lang="en-US" dirty="0"/>
              <a:t>People who use </a:t>
            </a:r>
            <a:r>
              <a:rPr lang="en-US" b="1" dirty="0">
                <a:solidFill>
                  <a:schemeClr val="tx2"/>
                </a:solidFill>
              </a:rPr>
              <a:t>confidential</a:t>
            </a:r>
            <a:r>
              <a:rPr lang="en-US" dirty="0"/>
              <a:t> records in their job must be extremely careful with those records.</a:t>
            </a:r>
          </a:p>
          <a:p>
            <a:pPr lvl="1"/>
            <a:r>
              <a:rPr lang="en-US" dirty="0" smtClean="0"/>
              <a:t>Doctors, Nurses, Lawyers, Teachers, Counselors, etc.</a:t>
            </a:r>
          </a:p>
          <a:p>
            <a:pPr lvl="1"/>
            <a:r>
              <a:rPr lang="en-US" dirty="0" smtClean="0"/>
              <a:t>A nurse may talk to another nurse about a patient if they are both taking care of the patient. They CANNOT talk to outside people about the patient.</a:t>
            </a:r>
            <a:endParaRPr lang="en-US" dirty="0"/>
          </a:p>
        </p:txBody>
      </p:sp>
    </p:spTree>
    <p:extLst>
      <p:ext uri="{BB962C8B-B14F-4D97-AF65-F5344CB8AC3E}">
        <p14:creationId xmlns:p14="http://schemas.microsoft.com/office/powerpoint/2010/main" val="34896239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Invasion Of Privacy</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smtClean="0">
                <a:hlinkClick r:id="rId2"/>
              </a:rPr>
              <a:t>Invasion Of Privacy</a:t>
            </a:r>
            <a:endParaRPr lang="en-US" dirty="0" smtClean="0"/>
          </a:p>
          <a:p>
            <a:endParaRPr lang="en-US" dirty="0"/>
          </a:p>
        </p:txBody>
      </p:sp>
    </p:spTree>
    <p:extLst>
      <p:ext uri="{BB962C8B-B14F-4D97-AF65-F5344CB8AC3E}">
        <p14:creationId xmlns:p14="http://schemas.microsoft.com/office/powerpoint/2010/main" val="21100948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Intentional Infliction of Emotional Distress</a:t>
            </a:r>
            <a:endParaRPr lang="en-US" dirty="0"/>
          </a:p>
        </p:txBody>
      </p:sp>
      <p:sp>
        <p:nvSpPr>
          <p:cNvPr id="3" name="Content Placeholder 2"/>
          <p:cNvSpPr>
            <a:spLocks noGrp="1"/>
          </p:cNvSpPr>
          <p:nvPr>
            <p:ph idx="1"/>
          </p:nvPr>
        </p:nvSpPr>
        <p:spPr/>
        <p:txBody>
          <a:bodyPr/>
          <a:lstStyle/>
          <a:p>
            <a:r>
              <a:rPr lang="en-US" sz="2800" dirty="0"/>
              <a:t>Someone can cause great </a:t>
            </a:r>
            <a:r>
              <a:rPr lang="en-US" sz="2800" b="1" dirty="0">
                <a:solidFill>
                  <a:schemeClr val="tx2"/>
                </a:solidFill>
              </a:rPr>
              <a:t>emotional distress to another person</a:t>
            </a:r>
            <a:r>
              <a:rPr lang="en-US" sz="2800" dirty="0"/>
              <a:t>, even if there is no intent to cause </a:t>
            </a:r>
            <a:r>
              <a:rPr lang="en-US" sz="2800" dirty="0"/>
              <a:t>p</a:t>
            </a:r>
            <a:r>
              <a:rPr lang="en-US" sz="2800" dirty="0"/>
              <a:t>hysical harm.</a:t>
            </a:r>
            <a:endParaRPr lang="en-US" sz="2800" dirty="0"/>
          </a:p>
          <a:p>
            <a:pPr lvl="1"/>
            <a:r>
              <a:rPr lang="en-US" sz="2400" dirty="0"/>
              <a:t>Falsely convincing another person that a close family member has died.</a:t>
            </a:r>
          </a:p>
          <a:p>
            <a:pPr lvl="1"/>
            <a:r>
              <a:rPr lang="en-US" sz="2400" dirty="0"/>
              <a:t>In the past the victim had no recourse to remedy.</a:t>
            </a:r>
          </a:p>
          <a:p>
            <a:pPr lvl="1"/>
            <a:r>
              <a:rPr lang="en-US" sz="2400" dirty="0"/>
              <a:t>Today, you can sue for intentional infliction of emotional distress. </a:t>
            </a:r>
          </a:p>
          <a:p>
            <a:pPr lvl="1"/>
            <a:r>
              <a:rPr lang="en-US" sz="2400" dirty="0"/>
              <a:t>The distress must be caused by extreme and outrageous conduct</a:t>
            </a:r>
            <a:endParaRPr lang="en-US" sz="2400" dirty="0"/>
          </a:p>
        </p:txBody>
      </p:sp>
    </p:spTree>
    <p:extLst>
      <p:ext uri="{BB962C8B-B14F-4D97-AF65-F5344CB8AC3E}">
        <p14:creationId xmlns:p14="http://schemas.microsoft.com/office/powerpoint/2010/main" val="18699141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Negligence</a:t>
            </a:r>
            <a:endParaRPr lang="en-US" dirty="0"/>
          </a:p>
        </p:txBody>
      </p:sp>
      <p:sp>
        <p:nvSpPr>
          <p:cNvPr id="3" name="Content Placeholder 2"/>
          <p:cNvSpPr>
            <a:spLocks noGrp="1"/>
          </p:cNvSpPr>
          <p:nvPr>
            <p:ph idx="1"/>
          </p:nvPr>
        </p:nvSpPr>
        <p:spPr/>
        <p:txBody>
          <a:bodyPr/>
          <a:lstStyle/>
          <a:p>
            <a:r>
              <a:rPr lang="en-US" dirty="0" smtClean="0"/>
              <a:t>Failure to exercise the degree of care that a reasonable person would have exercised in the same circumstance.</a:t>
            </a:r>
          </a:p>
          <a:p>
            <a:r>
              <a:rPr lang="en-US" dirty="0" smtClean="0"/>
              <a:t>Accidental of </a:t>
            </a:r>
            <a:r>
              <a:rPr lang="en-US" b="1" dirty="0" smtClean="0">
                <a:solidFill>
                  <a:schemeClr val="tx2"/>
                </a:solidFill>
              </a:rPr>
              <a:t>unintentional tort</a:t>
            </a:r>
            <a:r>
              <a:rPr lang="en-US" dirty="0" smtClean="0"/>
              <a:t>.</a:t>
            </a:r>
          </a:p>
          <a:p>
            <a:r>
              <a:rPr lang="en-US" dirty="0" smtClean="0"/>
              <a:t>Occurs most often in society</a:t>
            </a:r>
          </a:p>
        </p:txBody>
      </p:sp>
    </p:spTree>
    <p:extLst>
      <p:ext uri="{BB962C8B-B14F-4D97-AF65-F5344CB8AC3E}">
        <p14:creationId xmlns:p14="http://schemas.microsoft.com/office/powerpoint/2010/main" val="42086218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Intentional Torts Against Property</a:t>
            </a:r>
            <a:endParaRPr lang="en-US" dirty="0"/>
          </a:p>
        </p:txBody>
      </p:sp>
      <p:sp>
        <p:nvSpPr>
          <p:cNvPr id="8" name="Content Placeholder 7"/>
          <p:cNvSpPr>
            <a:spLocks noGrp="1"/>
          </p:cNvSpPr>
          <p:nvPr>
            <p:ph idx="1"/>
          </p:nvPr>
        </p:nvSpPr>
        <p:spPr/>
        <p:txBody>
          <a:bodyPr/>
          <a:lstStyle/>
          <a:p>
            <a:r>
              <a:rPr lang="en-US" smtClean="0"/>
              <a:t>Trespass</a:t>
            </a:r>
            <a:endParaRPr lang="en-US" dirty="0" smtClean="0"/>
          </a:p>
          <a:p>
            <a:r>
              <a:rPr lang="en-US" dirty="0" smtClean="0"/>
              <a:t>Conversion</a:t>
            </a:r>
          </a:p>
          <a:p>
            <a:r>
              <a:rPr lang="en-US" dirty="0" smtClean="0"/>
              <a:t>Nuisance</a:t>
            </a:r>
          </a:p>
          <a:p>
            <a:r>
              <a:rPr lang="en-US" dirty="0" smtClean="0"/>
              <a:t>Disparagement</a:t>
            </a:r>
            <a:endParaRPr lang="en-US" dirty="0"/>
          </a:p>
        </p:txBody>
      </p:sp>
    </p:spTree>
    <p:extLst>
      <p:ext uri="{BB962C8B-B14F-4D97-AF65-F5344CB8AC3E}">
        <p14:creationId xmlns:p14="http://schemas.microsoft.com/office/powerpoint/2010/main" val="8915355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Trespass</a:t>
            </a:r>
            <a:endParaRPr lang="en-US" dirty="0"/>
          </a:p>
        </p:txBody>
      </p:sp>
      <p:sp>
        <p:nvSpPr>
          <p:cNvPr id="3" name="Content Placeholder 2"/>
          <p:cNvSpPr>
            <a:spLocks noGrp="1"/>
          </p:cNvSpPr>
          <p:nvPr>
            <p:ph idx="1"/>
          </p:nvPr>
        </p:nvSpPr>
        <p:spPr/>
        <p:txBody>
          <a:bodyPr/>
          <a:lstStyle/>
          <a:p>
            <a:r>
              <a:rPr lang="en-US" sz="3600" dirty="0"/>
              <a:t>Interfering with someone’s real property</a:t>
            </a:r>
          </a:p>
          <a:p>
            <a:pPr lvl="1"/>
            <a:r>
              <a:rPr lang="en-US" sz="3200" b="1" dirty="0">
                <a:solidFill>
                  <a:schemeClr val="tx2"/>
                </a:solidFill>
              </a:rPr>
              <a:t>Land</a:t>
            </a:r>
          </a:p>
          <a:p>
            <a:pPr lvl="1"/>
            <a:r>
              <a:rPr lang="en-US" sz="3200" dirty="0"/>
              <a:t>Things </a:t>
            </a:r>
            <a:r>
              <a:rPr lang="en-US" sz="3200" b="1" dirty="0">
                <a:solidFill>
                  <a:schemeClr val="tx2"/>
                </a:solidFill>
              </a:rPr>
              <a:t>built on land</a:t>
            </a:r>
            <a:r>
              <a:rPr lang="en-US" sz="3200" dirty="0"/>
              <a:t>: storage shed, and things that are attached to the land permanently, such as a house or a tree.</a:t>
            </a:r>
          </a:p>
          <a:p>
            <a:pPr lvl="1"/>
            <a:r>
              <a:rPr lang="en-US" sz="3200" dirty="0"/>
              <a:t>Things </a:t>
            </a:r>
            <a:r>
              <a:rPr lang="en-US" sz="3200" b="1" dirty="0">
                <a:solidFill>
                  <a:schemeClr val="tx2"/>
                </a:solidFill>
              </a:rPr>
              <a:t>under property</a:t>
            </a:r>
            <a:r>
              <a:rPr lang="en-US" sz="3200" dirty="0"/>
              <a:t>: minerals and oil</a:t>
            </a:r>
          </a:p>
        </p:txBody>
      </p:sp>
    </p:spTree>
    <p:extLst>
      <p:ext uri="{BB962C8B-B14F-4D97-AF65-F5344CB8AC3E}">
        <p14:creationId xmlns:p14="http://schemas.microsoft.com/office/powerpoint/2010/main" val="42250669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Conversion</a:t>
            </a:r>
            <a:endParaRPr lang="en-US" dirty="0"/>
          </a:p>
        </p:txBody>
      </p:sp>
      <p:sp>
        <p:nvSpPr>
          <p:cNvPr id="3" name="Content Placeholder 2"/>
          <p:cNvSpPr>
            <a:spLocks noGrp="1"/>
          </p:cNvSpPr>
          <p:nvPr>
            <p:ph idx="1"/>
          </p:nvPr>
        </p:nvSpPr>
        <p:spPr/>
        <p:txBody>
          <a:bodyPr/>
          <a:lstStyle/>
          <a:p>
            <a:r>
              <a:rPr lang="en-US" dirty="0" smtClean="0"/>
              <a:t>Interfering with a person’s </a:t>
            </a:r>
            <a:r>
              <a:rPr lang="en-US" b="1" dirty="0" smtClean="0">
                <a:solidFill>
                  <a:schemeClr val="tx2"/>
                </a:solidFill>
              </a:rPr>
              <a:t>right to personal property.</a:t>
            </a:r>
          </a:p>
          <a:p>
            <a:endParaRPr lang="en-US" dirty="0" smtClean="0"/>
          </a:p>
          <a:p>
            <a:r>
              <a:rPr lang="en-US" dirty="0" smtClean="0"/>
              <a:t>Example: lending your cell phone to a friend and your friend never returns it.</a:t>
            </a:r>
          </a:p>
          <a:p>
            <a:pPr lvl="1"/>
            <a:r>
              <a:rPr lang="en-US" dirty="0" smtClean="0"/>
              <a:t>Interferes with your right to ownership</a:t>
            </a:r>
            <a:endParaRPr lang="en-US" dirty="0"/>
          </a:p>
        </p:txBody>
      </p:sp>
    </p:spTree>
    <p:extLst>
      <p:ext uri="{BB962C8B-B14F-4D97-AF65-F5344CB8AC3E}">
        <p14:creationId xmlns:p14="http://schemas.microsoft.com/office/powerpoint/2010/main" val="15093759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Nuisance</a:t>
            </a:r>
            <a:endParaRPr lang="en-US" dirty="0"/>
          </a:p>
        </p:txBody>
      </p:sp>
      <p:sp>
        <p:nvSpPr>
          <p:cNvPr id="3" name="Content Placeholder 2"/>
          <p:cNvSpPr>
            <a:spLocks noGrp="1"/>
          </p:cNvSpPr>
          <p:nvPr>
            <p:ph idx="1"/>
          </p:nvPr>
        </p:nvSpPr>
        <p:spPr/>
        <p:txBody>
          <a:bodyPr/>
          <a:lstStyle/>
          <a:p>
            <a:r>
              <a:rPr lang="en-US" dirty="0" smtClean="0"/>
              <a:t>Anything that </a:t>
            </a:r>
            <a:r>
              <a:rPr lang="en-US" b="1" dirty="0" smtClean="0">
                <a:solidFill>
                  <a:schemeClr val="tx2"/>
                </a:solidFill>
              </a:rPr>
              <a:t>interferes with the enjoyment of property</a:t>
            </a:r>
            <a:r>
              <a:rPr lang="en-US" dirty="0" smtClean="0"/>
              <a:t>.</a:t>
            </a:r>
          </a:p>
          <a:p>
            <a:pPr lvl="1"/>
            <a:r>
              <a:rPr lang="en-US" b="1" dirty="0" smtClean="0">
                <a:solidFill>
                  <a:schemeClr val="tx2"/>
                </a:solidFill>
              </a:rPr>
              <a:t>Loud music </a:t>
            </a:r>
            <a:r>
              <a:rPr lang="en-US" dirty="0" smtClean="0"/>
              <a:t>at night</a:t>
            </a:r>
          </a:p>
          <a:p>
            <a:pPr lvl="1"/>
            <a:r>
              <a:rPr lang="en-US" b="1" dirty="0" smtClean="0">
                <a:solidFill>
                  <a:schemeClr val="tx2"/>
                </a:solidFill>
              </a:rPr>
              <a:t>Foul odors </a:t>
            </a:r>
            <a:r>
              <a:rPr lang="en-US" dirty="0" smtClean="0"/>
              <a:t>or </a:t>
            </a:r>
            <a:r>
              <a:rPr lang="en-US" b="1" dirty="0" smtClean="0">
                <a:solidFill>
                  <a:schemeClr val="tx2"/>
                </a:solidFill>
              </a:rPr>
              <a:t>fumes</a:t>
            </a:r>
            <a:r>
              <a:rPr lang="en-US" dirty="0" smtClean="0"/>
              <a:t> coming from a nearby house</a:t>
            </a:r>
          </a:p>
          <a:p>
            <a:r>
              <a:rPr lang="en-US" b="1" dirty="0" smtClean="0">
                <a:solidFill>
                  <a:schemeClr val="tx2"/>
                </a:solidFill>
              </a:rPr>
              <a:t>Private nuisance</a:t>
            </a:r>
            <a:r>
              <a:rPr lang="en-US" dirty="0" smtClean="0"/>
              <a:t>= affects only 1 person or household</a:t>
            </a:r>
          </a:p>
          <a:p>
            <a:r>
              <a:rPr lang="en-US" b="1" dirty="0" smtClean="0">
                <a:solidFill>
                  <a:schemeClr val="tx2"/>
                </a:solidFill>
              </a:rPr>
              <a:t>Public nuisance</a:t>
            </a:r>
            <a:r>
              <a:rPr lang="en-US" dirty="0" smtClean="0"/>
              <a:t>= affects a lot of people such as an entire neighborhood</a:t>
            </a:r>
            <a:endParaRPr lang="en-US" dirty="0"/>
          </a:p>
        </p:txBody>
      </p:sp>
    </p:spTree>
    <p:extLst>
      <p:ext uri="{BB962C8B-B14F-4D97-AF65-F5344CB8AC3E}">
        <p14:creationId xmlns:p14="http://schemas.microsoft.com/office/powerpoint/2010/main" val="17736766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Miller Vs. Jackson</a:t>
            </a:r>
            <a:endParaRPr lang="en-US" dirty="0"/>
          </a:p>
        </p:txBody>
      </p:sp>
      <p:sp>
        <p:nvSpPr>
          <p:cNvPr id="3" name="Content Placeholder 2"/>
          <p:cNvSpPr>
            <a:spLocks noGrp="1"/>
          </p:cNvSpPr>
          <p:nvPr>
            <p:ph idx="1"/>
          </p:nvPr>
        </p:nvSpPr>
        <p:spPr/>
        <p:txBody>
          <a:bodyPr/>
          <a:lstStyle/>
          <a:p>
            <a:r>
              <a:rPr lang="en-US" sz="2800" dirty="0"/>
              <a:t>Jackson </a:t>
            </a:r>
            <a:r>
              <a:rPr lang="en-US" sz="2800" b="1" dirty="0">
                <a:solidFill>
                  <a:schemeClr val="tx2"/>
                </a:solidFill>
              </a:rPr>
              <a:t>owned property </a:t>
            </a:r>
            <a:r>
              <a:rPr lang="en-US" sz="2800" dirty="0"/>
              <a:t>in which people played </a:t>
            </a:r>
            <a:r>
              <a:rPr lang="en-US" sz="2800" b="1" dirty="0">
                <a:solidFill>
                  <a:schemeClr val="tx2"/>
                </a:solidFill>
              </a:rPr>
              <a:t>cricket</a:t>
            </a:r>
            <a:r>
              <a:rPr lang="en-US" sz="2800" dirty="0"/>
              <a:t> on.</a:t>
            </a:r>
          </a:p>
          <a:p>
            <a:r>
              <a:rPr lang="en-US" sz="2800" dirty="0"/>
              <a:t>Miller </a:t>
            </a:r>
            <a:r>
              <a:rPr lang="en-US" sz="2800" b="1" dirty="0">
                <a:solidFill>
                  <a:schemeClr val="tx2"/>
                </a:solidFill>
              </a:rPr>
              <a:t>owned a home </a:t>
            </a:r>
            <a:r>
              <a:rPr lang="en-US" sz="2800" dirty="0"/>
              <a:t>near the cricket property.</a:t>
            </a:r>
          </a:p>
          <a:p>
            <a:r>
              <a:rPr lang="en-US" sz="2800" dirty="0"/>
              <a:t>Miller sued Jackson because </a:t>
            </a:r>
            <a:r>
              <a:rPr lang="en-US" sz="2800" b="1" dirty="0">
                <a:solidFill>
                  <a:schemeClr val="tx2"/>
                </a:solidFill>
              </a:rPr>
              <a:t>damage has been done to his home</a:t>
            </a:r>
            <a:r>
              <a:rPr lang="en-US" sz="2800" dirty="0"/>
              <a:t> due to balls flying over the fence and hitting his home.</a:t>
            </a:r>
          </a:p>
          <a:p>
            <a:r>
              <a:rPr lang="en-US" sz="2800" dirty="0"/>
              <a:t>Court ruled in favor of Miller. The judge ordered Jackson to stop playing cricket on the property.</a:t>
            </a:r>
            <a:endParaRPr lang="en-US" sz="2800" dirty="0"/>
          </a:p>
        </p:txBody>
      </p:sp>
    </p:spTree>
    <p:extLst>
      <p:ext uri="{BB962C8B-B14F-4D97-AF65-F5344CB8AC3E}">
        <p14:creationId xmlns:p14="http://schemas.microsoft.com/office/powerpoint/2010/main" val="8741432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Disparagement</a:t>
            </a:r>
            <a:endParaRPr lang="en-US" dirty="0"/>
          </a:p>
        </p:txBody>
      </p:sp>
      <p:sp>
        <p:nvSpPr>
          <p:cNvPr id="3" name="Content Placeholder 2"/>
          <p:cNvSpPr>
            <a:spLocks noGrp="1"/>
          </p:cNvSpPr>
          <p:nvPr>
            <p:ph idx="1"/>
          </p:nvPr>
        </p:nvSpPr>
        <p:spPr/>
        <p:txBody>
          <a:bodyPr/>
          <a:lstStyle/>
          <a:p>
            <a:r>
              <a:rPr lang="en-US" sz="4000" b="1" dirty="0">
                <a:solidFill>
                  <a:schemeClr val="tx2"/>
                </a:solidFill>
              </a:rPr>
              <a:t>Lies about objects</a:t>
            </a:r>
          </a:p>
          <a:p>
            <a:pPr lvl="1"/>
            <a:r>
              <a:rPr lang="en-US" sz="3600" dirty="0"/>
              <a:t>Quality or ownership</a:t>
            </a:r>
          </a:p>
          <a:p>
            <a:pPr lvl="1"/>
            <a:r>
              <a:rPr lang="en-US" sz="3600" dirty="0"/>
              <a:t>Trademark and patent cases very common</a:t>
            </a:r>
          </a:p>
        </p:txBody>
      </p:sp>
    </p:spTree>
    <p:extLst>
      <p:ext uri="{BB962C8B-B14F-4D97-AF65-F5344CB8AC3E}">
        <p14:creationId xmlns:p14="http://schemas.microsoft.com/office/powerpoint/2010/main" val="2868118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609600"/>
            <a:ext cx="7848600" cy="5638800"/>
          </a:xfrm>
        </p:spPr>
        <p:txBody>
          <a:bodyPr/>
          <a:lstStyle/>
          <a:p>
            <a:r>
              <a:rPr lang="en-US" sz="2400" b="1" dirty="0"/>
              <a:t>Scenario 1</a:t>
            </a:r>
            <a:r>
              <a:rPr lang="en-US" sz="2400" b="1" dirty="0"/>
              <a:t>: Someone broke into your car and took your </a:t>
            </a:r>
            <a:r>
              <a:rPr lang="en-US" sz="2400" b="1" dirty="0" err="1"/>
              <a:t>Ipad</a:t>
            </a:r>
            <a:r>
              <a:rPr lang="en-US" sz="2400" b="1" dirty="0"/>
              <a:t>, </a:t>
            </a:r>
            <a:r>
              <a:rPr lang="en-US" sz="2400" b="1" dirty="0"/>
              <a:t>your new jacket, </a:t>
            </a:r>
            <a:r>
              <a:rPr lang="en-US" sz="2400" b="1" dirty="0"/>
              <a:t>and your </a:t>
            </a:r>
            <a:r>
              <a:rPr lang="en-US" sz="2400" b="1" dirty="0"/>
              <a:t>backpack (with whatever might have been in there</a:t>
            </a:r>
            <a:r>
              <a:rPr lang="en-US" sz="2400" b="1" dirty="0"/>
              <a:t>).</a:t>
            </a:r>
          </a:p>
          <a:p>
            <a:pPr lvl="1"/>
            <a:r>
              <a:rPr lang="en-US" sz="2000" b="1" dirty="0">
                <a:solidFill>
                  <a:schemeClr val="tx2"/>
                </a:solidFill>
              </a:rPr>
              <a:t> </a:t>
            </a:r>
            <a:r>
              <a:rPr lang="en-US" sz="2000" b="1" dirty="0">
                <a:solidFill>
                  <a:schemeClr val="tx2"/>
                </a:solidFill>
              </a:rPr>
              <a:t>How should they be punished?</a:t>
            </a:r>
          </a:p>
          <a:p>
            <a:endParaRPr lang="en-US" sz="2400" b="1" dirty="0"/>
          </a:p>
          <a:p>
            <a:r>
              <a:rPr lang="en-US" sz="2400" b="1" dirty="0"/>
              <a:t>Scenario 2</a:t>
            </a:r>
            <a:r>
              <a:rPr lang="en-US" sz="2400" b="1" dirty="0"/>
              <a:t>: </a:t>
            </a:r>
            <a:r>
              <a:rPr lang="en-US" sz="2400" b="1" dirty="0"/>
              <a:t>You got into an argument and you got into a fight and they beat </a:t>
            </a:r>
            <a:r>
              <a:rPr lang="en-US" sz="2400" b="1" dirty="0"/>
              <a:t>you up. </a:t>
            </a:r>
            <a:endParaRPr lang="en-US" sz="2400" b="1" dirty="0"/>
          </a:p>
          <a:p>
            <a:pPr lvl="1"/>
            <a:r>
              <a:rPr lang="en-US" sz="2000" b="1" dirty="0">
                <a:solidFill>
                  <a:schemeClr val="tx2"/>
                </a:solidFill>
              </a:rPr>
              <a:t>How </a:t>
            </a:r>
            <a:r>
              <a:rPr lang="en-US" sz="2000" b="1" dirty="0">
                <a:solidFill>
                  <a:schemeClr val="tx2"/>
                </a:solidFill>
              </a:rPr>
              <a:t>should they be punished?</a:t>
            </a:r>
          </a:p>
          <a:p>
            <a:endParaRPr lang="en-US" sz="2400" b="1" dirty="0"/>
          </a:p>
          <a:p>
            <a:r>
              <a:rPr lang="en-US" sz="2400" b="1" dirty="0"/>
              <a:t>Scenario 3</a:t>
            </a:r>
            <a:r>
              <a:rPr lang="en-US" sz="2400" b="1" dirty="0"/>
              <a:t>: Someone stole your identity, opened a credit card and bought a bunch of </a:t>
            </a:r>
            <a:r>
              <a:rPr lang="en-US" sz="2400" b="1" dirty="0"/>
              <a:t>stuff under </a:t>
            </a:r>
            <a:r>
              <a:rPr lang="en-US" sz="2400" b="1" dirty="0"/>
              <a:t>your name. Now you’re broke and your credit rating sucks, and debt collectors </a:t>
            </a:r>
            <a:r>
              <a:rPr lang="en-US" sz="2400" b="1" dirty="0"/>
              <a:t>are calling </a:t>
            </a:r>
            <a:r>
              <a:rPr lang="en-US" sz="2400" b="1" dirty="0"/>
              <a:t>your house. </a:t>
            </a:r>
            <a:endParaRPr lang="en-US" sz="2400" b="1" dirty="0"/>
          </a:p>
          <a:p>
            <a:pPr lvl="1"/>
            <a:r>
              <a:rPr lang="en-US" sz="2000" b="1" dirty="0">
                <a:solidFill>
                  <a:schemeClr val="tx2"/>
                </a:solidFill>
              </a:rPr>
              <a:t>How </a:t>
            </a:r>
            <a:r>
              <a:rPr lang="en-US" sz="2000" b="1" dirty="0">
                <a:solidFill>
                  <a:schemeClr val="tx2"/>
                </a:solidFill>
              </a:rPr>
              <a:t>should they be punished?</a:t>
            </a:r>
          </a:p>
        </p:txBody>
      </p:sp>
    </p:spTree>
    <p:extLst>
      <p:ext uri="{BB962C8B-B14F-4D97-AF65-F5344CB8AC3E}">
        <p14:creationId xmlns:p14="http://schemas.microsoft.com/office/powerpoint/2010/main" val="552261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Disparagement</a:t>
            </a:r>
            <a:endParaRPr lang="en-US" dirty="0"/>
          </a:p>
        </p:txBody>
      </p:sp>
      <p:sp>
        <p:nvSpPr>
          <p:cNvPr id="3" name="Content Placeholder 2"/>
          <p:cNvSpPr>
            <a:spLocks noGrp="1"/>
          </p:cNvSpPr>
          <p:nvPr>
            <p:ph idx="1"/>
          </p:nvPr>
        </p:nvSpPr>
        <p:spPr/>
        <p:txBody>
          <a:bodyPr/>
          <a:lstStyle/>
          <a:p>
            <a:r>
              <a:rPr lang="en-US" sz="2400" dirty="0"/>
              <a:t>Example: </a:t>
            </a:r>
            <a:r>
              <a:rPr lang="en-US" sz="2400" b="1" i="1" dirty="0">
                <a:solidFill>
                  <a:schemeClr val="tx2"/>
                </a:solidFill>
              </a:rPr>
              <a:t>Pro-Football, Inc. v. </a:t>
            </a:r>
            <a:r>
              <a:rPr lang="en-US" sz="2400" b="1" i="1" dirty="0" err="1">
                <a:solidFill>
                  <a:schemeClr val="tx2"/>
                </a:solidFill>
              </a:rPr>
              <a:t>Harjo</a:t>
            </a:r>
            <a:endParaRPr lang="en-US" sz="2400" b="1" i="1" dirty="0">
              <a:solidFill>
                <a:schemeClr val="tx2"/>
              </a:solidFill>
            </a:endParaRPr>
          </a:p>
          <a:p>
            <a:r>
              <a:rPr lang="en-US" sz="2400" dirty="0"/>
              <a:t>7 Native Americans petitioned the trademark office to cancel the trademark held by The </a:t>
            </a:r>
            <a:r>
              <a:rPr lang="en-US" sz="2400" b="1" dirty="0">
                <a:solidFill>
                  <a:schemeClr val="tx2"/>
                </a:solidFill>
              </a:rPr>
              <a:t>Washington Redskins football team</a:t>
            </a:r>
            <a:r>
              <a:rPr lang="en-US" sz="2400" dirty="0"/>
              <a:t>, alleging that the trademarked name was </a:t>
            </a:r>
            <a:r>
              <a:rPr lang="en-US" sz="2400" b="1" dirty="0">
                <a:solidFill>
                  <a:schemeClr val="tx2"/>
                </a:solidFill>
              </a:rPr>
              <a:t>disrespectful to Native Americans</a:t>
            </a:r>
            <a:r>
              <a:rPr lang="en-US" sz="2400" dirty="0"/>
              <a:t>. The group first began their quest to have the name declared invalid in 1992. The trademark office complied in 1999, but this decision was overturned in a 2003 decision in which the judge held the Statute of Limitations had passed. The case reached the United States Supreme Court in September of 2009 in which the judge ruled in favor of the Redskins.</a:t>
            </a:r>
            <a:endParaRPr lang="en-US" sz="2400" b="1" dirty="0">
              <a:solidFill>
                <a:schemeClr val="tx2"/>
              </a:solidFill>
            </a:endParaRPr>
          </a:p>
          <a:p>
            <a:endParaRPr lang="en-US" sz="2400" dirty="0"/>
          </a:p>
        </p:txBody>
      </p:sp>
    </p:spTree>
    <p:extLst>
      <p:ext uri="{BB962C8B-B14F-4D97-AF65-F5344CB8AC3E}">
        <p14:creationId xmlns:p14="http://schemas.microsoft.com/office/powerpoint/2010/main" val="14453754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Chapter 3.2 </a:t>
            </a:r>
            <a:endParaRPr lang="en-US" dirty="0"/>
          </a:p>
        </p:txBody>
      </p:sp>
      <p:sp>
        <p:nvSpPr>
          <p:cNvPr id="5" name="Subtitle 4"/>
          <p:cNvSpPr>
            <a:spLocks noGrp="1"/>
          </p:cNvSpPr>
          <p:nvPr>
            <p:ph type="subTitle" idx="1"/>
          </p:nvPr>
        </p:nvSpPr>
        <p:spPr/>
        <p:txBody>
          <a:bodyPr/>
          <a:lstStyle/>
          <a:p>
            <a:r>
              <a:rPr lang="en-US" dirty="0" smtClean="0"/>
              <a:t>Negligence and Liability</a:t>
            </a:r>
            <a:endParaRPr lang="en-US" dirty="0"/>
          </a:p>
        </p:txBody>
      </p:sp>
    </p:spTree>
    <p:extLst>
      <p:ext uri="{BB962C8B-B14F-4D97-AF65-F5344CB8AC3E}">
        <p14:creationId xmlns:p14="http://schemas.microsoft.com/office/powerpoint/2010/main" val="2727283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Negligence</a:t>
            </a:r>
            <a:endParaRPr lang="en-US" dirty="0"/>
          </a:p>
        </p:txBody>
      </p:sp>
      <p:sp>
        <p:nvSpPr>
          <p:cNvPr id="3" name="Content Placeholder 2"/>
          <p:cNvSpPr>
            <a:spLocks noGrp="1"/>
          </p:cNvSpPr>
          <p:nvPr>
            <p:ph idx="1"/>
          </p:nvPr>
        </p:nvSpPr>
        <p:spPr/>
        <p:txBody>
          <a:bodyPr/>
          <a:lstStyle/>
          <a:p>
            <a:r>
              <a:rPr lang="en-US" dirty="0" smtClean="0"/>
              <a:t>A tort that results </a:t>
            </a:r>
            <a:r>
              <a:rPr lang="en-US" b="1" dirty="0" smtClean="0">
                <a:solidFill>
                  <a:schemeClr val="tx2"/>
                </a:solidFill>
              </a:rPr>
              <a:t>when one person carelessly injures another</a:t>
            </a:r>
            <a:r>
              <a:rPr lang="en-US" dirty="0" smtClean="0"/>
              <a:t>.</a:t>
            </a:r>
          </a:p>
          <a:p>
            <a:pPr lvl="1"/>
            <a:r>
              <a:rPr lang="en-US" dirty="0" smtClean="0"/>
              <a:t>It is an </a:t>
            </a:r>
            <a:r>
              <a:rPr lang="en-US" b="1" dirty="0" smtClean="0">
                <a:solidFill>
                  <a:schemeClr val="tx2"/>
                </a:solidFill>
              </a:rPr>
              <a:t>accidental</a:t>
            </a:r>
            <a:r>
              <a:rPr lang="en-US" dirty="0" smtClean="0"/>
              <a:t> tort (</a:t>
            </a:r>
            <a:r>
              <a:rPr lang="en-US" b="1" dirty="0" smtClean="0">
                <a:solidFill>
                  <a:schemeClr val="tx2"/>
                </a:solidFill>
              </a:rPr>
              <a:t>unintentional</a:t>
            </a:r>
            <a:r>
              <a:rPr lang="en-US" dirty="0" smtClean="0"/>
              <a:t>)</a:t>
            </a:r>
          </a:p>
          <a:p>
            <a:pPr lvl="1"/>
            <a:r>
              <a:rPr lang="en-US" dirty="0" smtClean="0"/>
              <a:t>Most common tort committed</a:t>
            </a:r>
          </a:p>
          <a:p>
            <a:r>
              <a:rPr lang="en-US" dirty="0" smtClean="0"/>
              <a:t>Being less careful than a reasonable person would be in the same situation.</a:t>
            </a:r>
          </a:p>
          <a:p>
            <a:pPr lvl="1"/>
            <a:r>
              <a:rPr lang="en-US" b="1" dirty="0" smtClean="0">
                <a:solidFill>
                  <a:schemeClr val="tx2"/>
                </a:solidFill>
              </a:rPr>
              <a:t>Examples: </a:t>
            </a:r>
            <a:r>
              <a:rPr lang="en-US" dirty="0" smtClean="0"/>
              <a:t>Car accident or slipping on ice.</a:t>
            </a:r>
          </a:p>
        </p:txBody>
      </p:sp>
    </p:spTree>
    <p:extLst>
      <p:ext uri="{BB962C8B-B14F-4D97-AF65-F5344CB8AC3E}">
        <p14:creationId xmlns:p14="http://schemas.microsoft.com/office/powerpoint/2010/main" val="12208069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Elements of Negligence</a:t>
            </a:r>
            <a:endParaRPr lang="en-US" dirty="0"/>
          </a:p>
        </p:txBody>
      </p:sp>
      <p:sp>
        <p:nvSpPr>
          <p:cNvPr id="3" name="Content Placeholder 2"/>
          <p:cNvSpPr>
            <a:spLocks noGrp="1"/>
          </p:cNvSpPr>
          <p:nvPr>
            <p:ph idx="1"/>
          </p:nvPr>
        </p:nvSpPr>
        <p:spPr/>
        <p:txBody>
          <a:bodyPr/>
          <a:lstStyle/>
          <a:p>
            <a:r>
              <a:rPr lang="en-US" sz="4400" b="1" dirty="0"/>
              <a:t>Duty of Care</a:t>
            </a:r>
          </a:p>
          <a:p>
            <a:r>
              <a:rPr lang="en-US" sz="4400" b="1" dirty="0"/>
              <a:t>Breach of Duty</a:t>
            </a:r>
          </a:p>
          <a:p>
            <a:r>
              <a:rPr lang="en-US" sz="4400" b="1" dirty="0"/>
              <a:t>Proximate Cause</a:t>
            </a:r>
          </a:p>
          <a:p>
            <a:r>
              <a:rPr lang="en-US" sz="4400" b="1" dirty="0"/>
              <a:t>Actual Harm</a:t>
            </a:r>
            <a:endParaRPr lang="en-US" sz="4400" b="1" dirty="0"/>
          </a:p>
          <a:p>
            <a:pPr lvl="1"/>
            <a:r>
              <a:rPr lang="en-US" b="1" dirty="0" smtClean="0">
                <a:solidFill>
                  <a:schemeClr val="tx2"/>
                </a:solidFill>
              </a:rPr>
              <a:t>All 4 of these need to be proven for a plaintiff to seek remedy from the defendant</a:t>
            </a:r>
            <a:endParaRPr lang="en-US" b="1" dirty="0">
              <a:solidFill>
                <a:schemeClr val="tx2"/>
              </a:solidFill>
            </a:endParaRPr>
          </a:p>
        </p:txBody>
      </p:sp>
    </p:spTree>
    <p:extLst>
      <p:ext uri="{BB962C8B-B14F-4D97-AF65-F5344CB8AC3E}">
        <p14:creationId xmlns:p14="http://schemas.microsoft.com/office/powerpoint/2010/main" val="313051733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Vocab</a:t>
            </a:r>
            <a:endParaRPr lang="en-US" dirty="0"/>
          </a:p>
        </p:txBody>
      </p:sp>
      <p:sp>
        <p:nvSpPr>
          <p:cNvPr id="3" name="Content Placeholder 2"/>
          <p:cNvSpPr>
            <a:spLocks noGrp="1"/>
          </p:cNvSpPr>
          <p:nvPr>
            <p:ph idx="1"/>
          </p:nvPr>
        </p:nvSpPr>
        <p:spPr/>
        <p:txBody>
          <a:bodyPr/>
          <a:lstStyle/>
          <a:p>
            <a:r>
              <a:rPr lang="en-US" sz="4800" b="1" dirty="0">
                <a:solidFill>
                  <a:schemeClr val="tx2"/>
                </a:solidFill>
              </a:rPr>
              <a:t>Reasonable</a:t>
            </a:r>
            <a:r>
              <a:rPr lang="en-US" sz="4800" dirty="0"/>
              <a:t>= Rational or fair</a:t>
            </a:r>
          </a:p>
          <a:p>
            <a:r>
              <a:rPr lang="en-US" sz="4800" b="1" dirty="0">
                <a:solidFill>
                  <a:schemeClr val="tx2"/>
                </a:solidFill>
              </a:rPr>
              <a:t>Objective</a:t>
            </a:r>
            <a:r>
              <a:rPr lang="en-US" sz="4800" dirty="0"/>
              <a:t>= realistic, or impartial</a:t>
            </a:r>
          </a:p>
          <a:p>
            <a:r>
              <a:rPr lang="en-US" sz="4800" b="1" dirty="0">
                <a:solidFill>
                  <a:schemeClr val="tx2"/>
                </a:solidFill>
              </a:rPr>
              <a:t>Foreseeable</a:t>
            </a:r>
            <a:r>
              <a:rPr lang="en-US" sz="4800" dirty="0"/>
              <a:t>= Anticipated</a:t>
            </a:r>
            <a:endParaRPr lang="en-US" sz="4800" dirty="0"/>
          </a:p>
        </p:txBody>
      </p:sp>
    </p:spTree>
    <p:extLst>
      <p:ext uri="{BB962C8B-B14F-4D97-AF65-F5344CB8AC3E}">
        <p14:creationId xmlns:p14="http://schemas.microsoft.com/office/powerpoint/2010/main" val="125474262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Duty Of Care</a:t>
            </a:r>
            <a:endParaRPr lang="en-US" dirty="0"/>
          </a:p>
        </p:txBody>
      </p:sp>
      <p:sp>
        <p:nvSpPr>
          <p:cNvPr id="3" name="Content Placeholder 2"/>
          <p:cNvSpPr>
            <a:spLocks noGrp="1"/>
          </p:cNvSpPr>
          <p:nvPr>
            <p:ph idx="1"/>
          </p:nvPr>
        </p:nvSpPr>
        <p:spPr>
          <a:xfrm>
            <a:off x="2209800" y="1371600"/>
            <a:ext cx="7772400" cy="4114800"/>
          </a:xfrm>
        </p:spPr>
        <p:txBody>
          <a:bodyPr/>
          <a:lstStyle/>
          <a:p>
            <a:r>
              <a:rPr lang="en-US" dirty="0" smtClean="0"/>
              <a:t>Obligation to use a </a:t>
            </a:r>
            <a:r>
              <a:rPr lang="en-US" b="1" dirty="0" smtClean="0">
                <a:solidFill>
                  <a:schemeClr val="tx2"/>
                </a:solidFill>
              </a:rPr>
              <a:t>reasonable</a:t>
            </a:r>
            <a:r>
              <a:rPr lang="en-US" dirty="0" smtClean="0"/>
              <a:t> standard of care to prevent injury to others.</a:t>
            </a:r>
          </a:p>
          <a:p>
            <a:r>
              <a:rPr lang="en-US" dirty="0" smtClean="0"/>
              <a:t>Example: </a:t>
            </a:r>
          </a:p>
          <a:p>
            <a:pPr lvl="1"/>
            <a:r>
              <a:rPr lang="en-US" dirty="0" smtClean="0"/>
              <a:t>An employer has a duty to take reasonable care of the health and safety of its employees.</a:t>
            </a:r>
          </a:p>
          <a:p>
            <a:pPr lvl="1"/>
            <a:r>
              <a:rPr lang="en-US" dirty="0" smtClean="0"/>
              <a:t> A caretaker has a duty to supervise young children, feed them, make sure they are safe from harm, make sure there are not poisonous materials within reach, etc.</a:t>
            </a:r>
            <a:endParaRPr lang="en-US" dirty="0"/>
          </a:p>
        </p:txBody>
      </p:sp>
    </p:spTree>
    <p:extLst>
      <p:ext uri="{BB962C8B-B14F-4D97-AF65-F5344CB8AC3E}">
        <p14:creationId xmlns:p14="http://schemas.microsoft.com/office/powerpoint/2010/main" val="26256162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Duty Of Care</a:t>
            </a:r>
            <a:endParaRPr lang="en-US" dirty="0"/>
          </a:p>
        </p:txBody>
      </p:sp>
      <p:sp>
        <p:nvSpPr>
          <p:cNvPr id="3" name="Content Placeholder 2"/>
          <p:cNvSpPr>
            <a:spLocks noGrp="1"/>
          </p:cNvSpPr>
          <p:nvPr>
            <p:ph idx="1"/>
          </p:nvPr>
        </p:nvSpPr>
        <p:spPr>
          <a:xfrm>
            <a:off x="2209800" y="1524000"/>
            <a:ext cx="7772400" cy="4114800"/>
          </a:xfrm>
        </p:spPr>
        <p:txBody>
          <a:bodyPr/>
          <a:lstStyle/>
          <a:p>
            <a:r>
              <a:rPr lang="en-US" dirty="0" smtClean="0"/>
              <a:t>A Company that sells frozen foods has a duty of care to </a:t>
            </a:r>
            <a:r>
              <a:rPr lang="en-US" dirty="0"/>
              <a:t>maintain a level of quality that ensures the safety of all those who eat their product. </a:t>
            </a:r>
            <a:endParaRPr lang="en-US" dirty="0" smtClean="0"/>
          </a:p>
          <a:p>
            <a:r>
              <a:rPr lang="en-US" dirty="0" smtClean="0"/>
              <a:t>If </a:t>
            </a:r>
            <a:r>
              <a:rPr lang="en-US" dirty="0"/>
              <a:t>people consuming this chicken suddenly begin </a:t>
            </a:r>
            <a:r>
              <a:rPr lang="en-US" dirty="0" smtClean="0"/>
              <a:t>felling </a:t>
            </a:r>
            <a:r>
              <a:rPr lang="en-US" dirty="0"/>
              <a:t>ill, an investigation will be launched. Then, the chicken may be recalled from store shelves due to salmonella contamination</a:t>
            </a:r>
            <a:r>
              <a:rPr lang="en-US" dirty="0" smtClean="0"/>
              <a:t>. And a lawsuit can result.</a:t>
            </a:r>
            <a:endParaRPr lang="en-US" dirty="0"/>
          </a:p>
        </p:txBody>
      </p:sp>
    </p:spTree>
    <p:extLst>
      <p:ext uri="{BB962C8B-B14F-4D97-AF65-F5344CB8AC3E}">
        <p14:creationId xmlns:p14="http://schemas.microsoft.com/office/powerpoint/2010/main" val="124180758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Breach of Duty</a:t>
            </a:r>
            <a:endParaRPr lang="en-US" dirty="0"/>
          </a:p>
        </p:txBody>
      </p:sp>
      <p:sp>
        <p:nvSpPr>
          <p:cNvPr id="3" name="Content Placeholder 2"/>
          <p:cNvSpPr>
            <a:spLocks noGrp="1"/>
          </p:cNvSpPr>
          <p:nvPr>
            <p:ph idx="1"/>
          </p:nvPr>
        </p:nvSpPr>
        <p:spPr/>
        <p:txBody>
          <a:bodyPr/>
          <a:lstStyle/>
          <a:p>
            <a:r>
              <a:rPr lang="en-US" dirty="0" smtClean="0"/>
              <a:t>Occurs when a defendant fails to use reasonable care.</a:t>
            </a:r>
          </a:p>
          <a:p>
            <a:r>
              <a:rPr lang="en-US" dirty="0" smtClean="0"/>
              <a:t>To determine if conduct is negligent, the law has developed a standard called the </a:t>
            </a:r>
            <a:r>
              <a:rPr lang="en-US" b="1" dirty="0" smtClean="0">
                <a:solidFill>
                  <a:schemeClr val="tx2"/>
                </a:solidFill>
              </a:rPr>
              <a:t>reasonable person test</a:t>
            </a:r>
            <a:r>
              <a:rPr lang="en-US" dirty="0" smtClean="0"/>
              <a:t>.</a:t>
            </a:r>
          </a:p>
          <a:p>
            <a:pPr lvl="1"/>
            <a:r>
              <a:rPr lang="en-US" dirty="0" smtClean="0"/>
              <a:t>This is an </a:t>
            </a:r>
            <a:r>
              <a:rPr lang="en-US" b="1" dirty="0" smtClean="0">
                <a:solidFill>
                  <a:schemeClr val="tx2"/>
                </a:solidFill>
              </a:rPr>
              <a:t>OBJECTIVE</a:t>
            </a:r>
            <a:r>
              <a:rPr lang="en-US" dirty="0" smtClean="0"/>
              <a:t> test</a:t>
            </a:r>
          </a:p>
          <a:p>
            <a:pPr lvl="2"/>
            <a:r>
              <a:rPr lang="en-US" dirty="0" smtClean="0"/>
              <a:t>Real, observable, impartial</a:t>
            </a:r>
          </a:p>
          <a:p>
            <a:pPr lvl="2"/>
            <a:r>
              <a:rPr lang="en-US" dirty="0" smtClean="0">
                <a:hlinkClick r:id="rId2"/>
              </a:rPr>
              <a:t>What is a Reasonable Person?</a:t>
            </a:r>
            <a:endParaRPr lang="en-US" dirty="0" smtClean="0"/>
          </a:p>
          <a:p>
            <a:pPr marL="914400" lvl="2" indent="0">
              <a:buNone/>
            </a:pPr>
            <a:endParaRPr lang="en-US" dirty="0"/>
          </a:p>
        </p:txBody>
      </p:sp>
    </p:spTree>
    <p:extLst>
      <p:ext uri="{BB962C8B-B14F-4D97-AF65-F5344CB8AC3E}">
        <p14:creationId xmlns:p14="http://schemas.microsoft.com/office/powerpoint/2010/main" val="73421683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Reasonable Person Test</a:t>
            </a:r>
            <a:endParaRPr lang="en-US" dirty="0"/>
          </a:p>
        </p:txBody>
      </p:sp>
      <p:sp>
        <p:nvSpPr>
          <p:cNvPr id="3" name="Content Placeholder 2"/>
          <p:cNvSpPr>
            <a:spLocks noGrp="1"/>
          </p:cNvSpPr>
          <p:nvPr>
            <p:ph idx="1"/>
          </p:nvPr>
        </p:nvSpPr>
        <p:spPr/>
        <p:txBody>
          <a:bodyPr/>
          <a:lstStyle/>
          <a:p>
            <a:r>
              <a:rPr lang="en-US" dirty="0" smtClean="0"/>
              <a:t>According to this test, </a:t>
            </a:r>
            <a:r>
              <a:rPr lang="en-US" b="1" dirty="0" smtClean="0">
                <a:solidFill>
                  <a:schemeClr val="tx2"/>
                </a:solidFill>
              </a:rPr>
              <a:t>you have to be as reasonable as a person would be in the same situation.</a:t>
            </a:r>
          </a:p>
          <a:p>
            <a:r>
              <a:rPr lang="en-US" dirty="0"/>
              <a:t>In the court system, the reasonable person theory is applied to the following question: </a:t>
            </a:r>
            <a:r>
              <a:rPr lang="en-US" b="1" dirty="0">
                <a:solidFill>
                  <a:schemeClr val="tx2"/>
                </a:solidFill>
              </a:rPr>
              <a:t>In the same circumstances, how would an average or reasonable person have behaved</a:t>
            </a:r>
            <a:r>
              <a:rPr lang="en-US" b="1" dirty="0" smtClean="0">
                <a:solidFill>
                  <a:schemeClr val="tx2"/>
                </a:solidFill>
              </a:rPr>
              <a:t>?</a:t>
            </a:r>
          </a:p>
        </p:txBody>
      </p:sp>
    </p:spTree>
    <p:extLst>
      <p:ext uri="{BB962C8B-B14F-4D97-AF65-F5344CB8AC3E}">
        <p14:creationId xmlns:p14="http://schemas.microsoft.com/office/powerpoint/2010/main" val="38179872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Reasonable Person Test</a:t>
            </a:r>
            <a:endParaRPr lang="en-US" dirty="0"/>
          </a:p>
        </p:txBody>
      </p:sp>
      <p:sp>
        <p:nvSpPr>
          <p:cNvPr id="3" name="Content Placeholder 2"/>
          <p:cNvSpPr>
            <a:spLocks noGrp="1"/>
          </p:cNvSpPr>
          <p:nvPr>
            <p:ph idx="1"/>
          </p:nvPr>
        </p:nvSpPr>
        <p:spPr/>
        <p:txBody>
          <a:bodyPr/>
          <a:lstStyle/>
          <a:p>
            <a:r>
              <a:rPr lang="en-US" dirty="0"/>
              <a:t>A reasonable person considers the following:</a:t>
            </a:r>
          </a:p>
          <a:p>
            <a:pPr lvl="1"/>
            <a:r>
              <a:rPr lang="en-US" dirty="0"/>
              <a:t>How </a:t>
            </a:r>
            <a:r>
              <a:rPr lang="en-US" b="1" dirty="0">
                <a:solidFill>
                  <a:schemeClr val="tx2"/>
                </a:solidFill>
              </a:rPr>
              <a:t>likely</a:t>
            </a:r>
            <a:r>
              <a:rPr lang="en-US" dirty="0"/>
              <a:t> a certain act is to </a:t>
            </a:r>
            <a:r>
              <a:rPr lang="en-US" b="1" dirty="0">
                <a:solidFill>
                  <a:schemeClr val="tx2"/>
                </a:solidFill>
              </a:rPr>
              <a:t>cause harm</a:t>
            </a:r>
          </a:p>
          <a:p>
            <a:pPr lvl="1"/>
            <a:r>
              <a:rPr lang="en-US" dirty="0"/>
              <a:t>How </a:t>
            </a:r>
            <a:r>
              <a:rPr lang="en-US" b="1" dirty="0">
                <a:solidFill>
                  <a:schemeClr val="tx2"/>
                </a:solidFill>
              </a:rPr>
              <a:t>serious</a:t>
            </a:r>
            <a:r>
              <a:rPr lang="en-US" dirty="0"/>
              <a:t> the harm would be</a:t>
            </a:r>
          </a:p>
          <a:p>
            <a:pPr lvl="1"/>
            <a:r>
              <a:rPr lang="en-US" b="1" dirty="0">
                <a:solidFill>
                  <a:schemeClr val="tx2"/>
                </a:solidFill>
              </a:rPr>
              <a:t>Burden</a:t>
            </a:r>
            <a:r>
              <a:rPr lang="en-US" dirty="0"/>
              <a:t> involved in </a:t>
            </a:r>
            <a:r>
              <a:rPr lang="en-US" b="1" dirty="0">
                <a:solidFill>
                  <a:schemeClr val="tx2"/>
                </a:solidFill>
              </a:rPr>
              <a:t>avoiding </a:t>
            </a:r>
            <a:r>
              <a:rPr lang="en-US" b="1" dirty="0" smtClean="0">
                <a:solidFill>
                  <a:schemeClr val="tx2"/>
                </a:solidFill>
              </a:rPr>
              <a:t>harm</a:t>
            </a:r>
          </a:p>
          <a:p>
            <a:r>
              <a:rPr lang="en-US" b="1" dirty="0" smtClean="0">
                <a:solidFill>
                  <a:schemeClr val="tx2"/>
                </a:solidFill>
              </a:rPr>
              <a:t>Certain people are held to higher standard</a:t>
            </a:r>
          </a:p>
          <a:p>
            <a:pPr lvl="1"/>
            <a:r>
              <a:rPr lang="en-US" dirty="0" smtClean="0"/>
              <a:t>Children vs. adults</a:t>
            </a:r>
          </a:p>
          <a:p>
            <a:pPr lvl="1"/>
            <a:r>
              <a:rPr lang="en-US" dirty="0" smtClean="0"/>
              <a:t>Experience, skills, and knowledge are factors</a:t>
            </a:r>
            <a:endParaRPr lang="en-US" dirty="0"/>
          </a:p>
          <a:p>
            <a:endParaRPr lang="en-US" dirty="0"/>
          </a:p>
        </p:txBody>
      </p:sp>
    </p:spTree>
    <p:extLst>
      <p:ext uri="{BB962C8B-B14F-4D97-AF65-F5344CB8AC3E}">
        <p14:creationId xmlns:p14="http://schemas.microsoft.com/office/powerpoint/2010/main" val="2482779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 Outline</a:t>
            </a:r>
            <a:endParaRPr lang="en-US" dirty="0"/>
          </a:p>
        </p:txBody>
      </p:sp>
      <p:sp>
        <p:nvSpPr>
          <p:cNvPr id="3" name="Content Placeholder 2"/>
          <p:cNvSpPr>
            <a:spLocks noGrp="1"/>
          </p:cNvSpPr>
          <p:nvPr>
            <p:ph idx="1"/>
          </p:nvPr>
        </p:nvSpPr>
        <p:spPr/>
        <p:txBody>
          <a:bodyPr/>
          <a:lstStyle/>
          <a:p>
            <a:pPr>
              <a:spcAft>
                <a:spcPts val="1200"/>
              </a:spcAft>
            </a:pPr>
            <a:r>
              <a:rPr lang="en-US" b="1" dirty="0" smtClean="0">
                <a:solidFill>
                  <a:schemeClr val="tx2"/>
                </a:solidFill>
              </a:rPr>
              <a:t>Rights</a:t>
            </a:r>
            <a:r>
              <a:rPr lang="en-US" dirty="0" smtClean="0"/>
              <a:t> of the individuals</a:t>
            </a:r>
          </a:p>
          <a:p>
            <a:pPr>
              <a:spcAft>
                <a:spcPts val="1200"/>
              </a:spcAft>
            </a:pPr>
            <a:r>
              <a:rPr lang="en-US" b="1" dirty="0" smtClean="0">
                <a:solidFill>
                  <a:schemeClr val="tx2"/>
                </a:solidFill>
              </a:rPr>
              <a:t>In</a:t>
            </a:r>
            <a:r>
              <a:rPr lang="en-US" dirty="0" smtClean="0"/>
              <a:t>tentional and </a:t>
            </a:r>
            <a:r>
              <a:rPr lang="en-US" b="1" dirty="0" smtClean="0">
                <a:solidFill>
                  <a:schemeClr val="tx2"/>
                </a:solidFill>
              </a:rPr>
              <a:t>un</a:t>
            </a:r>
            <a:r>
              <a:rPr lang="en-US" dirty="0" smtClean="0"/>
              <a:t>intentional torts against </a:t>
            </a:r>
            <a:r>
              <a:rPr lang="en-US" b="1" dirty="0" smtClean="0">
                <a:solidFill>
                  <a:schemeClr val="tx2"/>
                </a:solidFill>
              </a:rPr>
              <a:t>persons</a:t>
            </a:r>
            <a:r>
              <a:rPr lang="en-US" b="1" dirty="0">
                <a:solidFill>
                  <a:schemeClr val="tx2"/>
                </a:solidFill>
              </a:rPr>
              <a:t> </a:t>
            </a:r>
            <a:r>
              <a:rPr lang="en-US" b="1" dirty="0" smtClean="0">
                <a:solidFill>
                  <a:schemeClr val="tx2"/>
                </a:solidFill>
              </a:rPr>
              <a:t>&amp; property</a:t>
            </a:r>
          </a:p>
          <a:p>
            <a:pPr>
              <a:spcAft>
                <a:spcPts val="1200"/>
              </a:spcAft>
            </a:pPr>
            <a:r>
              <a:rPr lang="en-US" dirty="0" smtClean="0"/>
              <a:t>Concepts of </a:t>
            </a:r>
            <a:r>
              <a:rPr lang="en-US" b="1" dirty="0" smtClean="0">
                <a:solidFill>
                  <a:schemeClr val="tx2"/>
                </a:solidFill>
              </a:rPr>
              <a:t>liability, negligence, and risk</a:t>
            </a:r>
            <a:endParaRPr lang="en-US" b="1" dirty="0">
              <a:solidFill>
                <a:schemeClr val="tx2"/>
              </a:solidFill>
            </a:endParaRPr>
          </a:p>
        </p:txBody>
      </p:sp>
    </p:spTree>
    <p:extLst>
      <p:ext uri="{BB962C8B-B14F-4D97-AF65-F5344CB8AC3E}">
        <p14:creationId xmlns:p14="http://schemas.microsoft.com/office/powerpoint/2010/main" val="7414284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Reasonable Person Example</a:t>
            </a:r>
            <a:endParaRPr lang="en-US" dirty="0"/>
          </a:p>
        </p:txBody>
      </p:sp>
      <p:sp>
        <p:nvSpPr>
          <p:cNvPr id="3" name="Content Placeholder 2"/>
          <p:cNvSpPr>
            <a:spLocks noGrp="1"/>
          </p:cNvSpPr>
          <p:nvPr>
            <p:ph idx="1"/>
          </p:nvPr>
        </p:nvSpPr>
        <p:spPr/>
        <p:txBody>
          <a:bodyPr/>
          <a:lstStyle/>
          <a:p>
            <a:r>
              <a:rPr lang="en-US" sz="2800" dirty="0"/>
              <a:t>Suppose the walkway leading to your home has a crack in it and </a:t>
            </a:r>
            <a:r>
              <a:rPr lang="en-US" sz="2800" b="1" i="1" dirty="0">
                <a:solidFill>
                  <a:schemeClr val="tx2"/>
                </a:solidFill>
              </a:rPr>
              <a:t>could</a:t>
            </a:r>
            <a:r>
              <a:rPr lang="en-US" sz="2800" dirty="0">
                <a:solidFill>
                  <a:schemeClr val="tx2"/>
                </a:solidFill>
              </a:rPr>
              <a:t> </a:t>
            </a:r>
            <a:r>
              <a:rPr lang="en-US" sz="2800" dirty="0"/>
              <a:t>cause someone to trip and fall.</a:t>
            </a:r>
          </a:p>
          <a:p>
            <a:r>
              <a:rPr lang="en-US" sz="2800" dirty="0"/>
              <a:t>If a person fell, it most likely wouldn't cause very much harm. The cost associated with replacing sidewalk could be substantial compared to how unlikely a person would actually fall.</a:t>
            </a:r>
          </a:p>
          <a:p>
            <a:r>
              <a:rPr lang="en-US" sz="2800" dirty="0"/>
              <a:t>However, it would be reasonable to patch the worst crack or hang a sign to avoid harm.</a:t>
            </a:r>
            <a:endParaRPr lang="en-US" sz="2800" dirty="0"/>
          </a:p>
        </p:txBody>
      </p:sp>
    </p:spTree>
    <p:extLst>
      <p:ext uri="{BB962C8B-B14F-4D97-AF65-F5344CB8AC3E}">
        <p14:creationId xmlns:p14="http://schemas.microsoft.com/office/powerpoint/2010/main" val="339560692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28600"/>
            <a:ext cx="7772400" cy="914400"/>
          </a:xfrm>
        </p:spPr>
        <p:txBody>
          <a:bodyPr/>
          <a:lstStyle/>
          <a:p>
            <a:r>
              <a:rPr lang="en-US" dirty="0" smtClean="0"/>
              <a:t>3. Proximate Cause</a:t>
            </a:r>
            <a:endParaRPr lang="en-US" dirty="0"/>
          </a:p>
        </p:txBody>
      </p:sp>
      <p:sp>
        <p:nvSpPr>
          <p:cNvPr id="3" name="Content Placeholder 2"/>
          <p:cNvSpPr>
            <a:spLocks noGrp="1"/>
          </p:cNvSpPr>
          <p:nvPr>
            <p:ph idx="1"/>
          </p:nvPr>
        </p:nvSpPr>
        <p:spPr>
          <a:xfrm>
            <a:off x="2209800" y="1066800"/>
            <a:ext cx="7772400" cy="4114800"/>
          </a:xfrm>
        </p:spPr>
        <p:txBody>
          <a:bodyPr/>
          <a:lstStyle/>
          <a:p>
            <a:r>
              <a:rPr lang="en-US" dirty="0" smtClean="0"/>
              <a:t>Involves a </a:t>
            </a:r>
            <a:r>
              <a:rPr lang="en-US" b="1" dirty="0" smtClean="0">
                <a:solidFill>
                  <a:schemeClr val="tx2"/>
                </a:solidFill>
              </a:rPr>
              <a:t>negligent act </a:t>
            </a:r>
            <a:r>
              <a:rPr lang="en-US" dirty="0" smtClean="0"/>
              <a:t>that </a:t>
            </a:r>
            <a:r>
              <a:rPr lang="en-US" b="1" dirty="0" smtClean="0">
                <a:solidFill>
                  <a:schemeClr val="tx2"/>
                </a:solidFill>
              </a:rPr>
              <a:t>leads to injury or an accident.</a:t>
            </a:r>
          </a:p>
          <a:p>
            <a:r>
              <a:rPr lang="en-US" dirty="0" smtClean="0"/>
              <a:t>Proximate cause is determined by </a:t>
            </a:r>
            <a:r>
              <a:rPr lang="en-US" b="1" dirty="0" smtClean="0">
                <a:solidFill>
                  <a:schemeClr val="tx2"/>
                </a:solidFill>
              </a:rPr>
              <a:t>foreseeability</a:t>
            </a:r>
            <a:r>
              <a:rPr lang="en-US" dirty="0" smtClean="0"/>
              <a:t>.</a:t>
            </a:r>
          </a:p>
          <a:p>
            <a:pPr lvl="1"/>
            <a:r>
              <a:rPr lang="en-US" b="1" dirty="0" smtClean="0">
                <a:solidFill>
                  <a:schemeClr val="tx2"/>
                </a:solidFill>
              </a:rPr>
              <a:t>Predicting</a:t>
            </a:r>
            <a:r>
              <a:rPr lang="en-US" dirty="0" smtClean="0"/>
              <a:t> an injury will occur</a:t>
            </a:r>
          </a:p>
          <a:p>
            <a:r>
              <a:rPr lang="en-US" dirty="0"/>
              <a:t>A</a:t>
            </a:r>
            <a:r>
              <a:rPr lang="en-US" dirty="0" smtClean="0"/>
              <a:t> car slips on ice and runs into a light pole. </a:t>
            </a:r>
            <a:r>
              <a:rPr lang="en-US" dirty="0"/>
              <a:t>T</a:t>
            </a:r>
            <a:r>
              <a:rPr lang="en-US" dirty="0" smtClean="0"/>
              <a:t>he light pole then falls onto a nearby house and smashes the roof of that home.</a:t>
            </a:r>
          </a:p>
          <a:p>
            <a:pPr lvl="1"/>
            <a:r>
              <a:rPr lang="en-US" dirty="0" smtClean="0"/>
              <a:t>The person who owns the house could never foresee that accident occurring.</a:t>
            </a:r>
          </a:p>
          <a:p>
            <a:pPr lvl="1"/>
            <a:endParaRPr lang="en-US" dirty="0" smtClean="0"/>
          </a:p>
        </p:txBody>
      </p:sp>
    </p:spTree>
    <p:extLst>
      <p:ext uri="{BB962C8B-B14F-4D97-AF65-F5344CB8AC3E}">
        <p14:creationId xmlns:p14="http://schemas.microsoft.com/office/powerpoint/2010/main" val="18949809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Proximate Cause</a:t>
            </a:r>
            <a:endParaRPr lang="en-US" dirty="0"/>
          </a:p>
        </p:txBody>
      </p:sp>
      <p:sp>
        <p:nvSpPr>
          <p:cNvPr id="3" name="Content Placeholder 2"/>
          <p:cNvSpPr>
            <a:spLocks noGrp="1"/>
          </p:cNvSpPr>
          <p:nvPr>
            <p:ph idx="1"/>
          </p:nvPr>
        </p:nvSpPr>
        <p:spPr/>
        <p:txBody>
          <a:bodyPr/>
          <a:lstStyle/>
          <a:p>
            <a:r>
              <a:rPr lang="en-US" dirty="0" smtClean="0"/>
              <a:t>Example:</a:t>
            </a:r>
          </a:p>
          <a:p>
            <a:pPr lvl="1"/>
            <a:r>
              <a:rPr lang="en-US" dirty="0" smtClean="0"/>
              <a:t>Eating or putting on makeup while driving.</a:t>
            </a:r>
          </a:p>
          <a:p>
            <a:pPr lvl="1"/>
            <a:r>
              <a:rPr lang="en-US" dirty="0" smtClean="0"/>
              <a:t>The acts alone are not negligent, but doing them WHILE driving is negligent.</a:t>
            </a:r>
          </a:p>
          <a:p>
            <a:pPr lvl="1"/>
            <a:r>
              <a:rPr lang="en-US" dirty="0" smtClean="0"/>
              <a:t>When performing these acts while operating a vehicle, it is foreseeable that an accident may occur.</a:t>
            </a:r>
            <a:endParaRPr lang="en-US" dirty="0"/>
          </a:p>
        </p:txBody>
      </p:sp>
    </p:spTree>
    <p:extLst>
      <p:ext uri="{BB962C8B-B14F-4D97-AF65-F5344CB8AC3E}">
        <p14:creationId xmlns:p14="http://schemas.microsoft.com/office/powerpoint/2010/main" val="24766239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Proximate Cause</a:t>
            </a:r>
            <a:endParaRPr lang="en-US" dirty="0"/>
          </a:p>
        </p:txBody>
      </p:sp>
      <p:sp>
        <p:nvSpPr>
          <p:cNvPr id="3" name="Content Placeholder 2"/>
          <p:cNvSpPr>
            <a:spLocks noGrp="1"/>
          </p:cNvSpPr>
          <p:nvPr>
            <p:ph idx="1"/>
          </p:nvPr>
        </p:nvSpPr>
        <p:spPr/>
        <p:txBody>
          <a:bodyPr/>
          <a:lstStyle/>
          <a:p>
            <a:r>
              <a:rPr lang="en-US" sz="4000" dirty="0"/>
              <a:t>Think of Cause and Effect</a:t>
            </a:r>
          </a:p>
          <a:p>
            <a:pPr lvl="1"/>
            <a:r>
              <a:rPr lang="en-US" sz="3600" b="1" dirty="0">
                <a:solidFill>
                  <a:schemeClr val="tx2"/>
                </a:solidFill>
              </a:rPr>
              <a:t>Proximate Cause </a:t>
            </a:r>
            <a:r>
              <a:rPr lang="en-US" sz="3600" dirty="0"/>
              <a:t>is the </a:t>
            </a:r>
            <a:r>
              <a:rPr lang="en-US" sz="3600" b="1" dirty="0">
                <a:solidFill>
                  <a:schemeClr val="tx2"/>
                </a:solidFill>
              </a:rPr>
              <a:t>action</a:t>
            </a:r>
            <a:r>
              <a:rPr lang="en-US" sz="3600" dirty="0"/>
              <a:t> that occurs.</a:t>
            </a:r>
          </a:p>
          <a:p>
            <a:pPr lvl="1"/>
            <a:r>
              <a:rPr lang="en-US" sz="3600" dirty="0"/>
              <a:t>The </a:t>
            </a:r>
            <a:r>
              <a:rPr lang="en-US" sz="3600" b="1" dirty="0">
                <a:solidFill>
                  <a:schemeClr val="tx2"/>
                </a:solidFill>
              </a:rPr>
              <a:t>injury</a:t>
            </a:r>
            <a:r>
              <a:rPr lang="en-US" sz="3600" dirty="0"/>
              <a:t> is the </a:t>
            </a:r>
            <a:r>
              <a:rPr lang="en-US" sz="3600" b="1" dirty="0">
                <a:solidFill>
                  <a:schemeClr val="tx2"/>
                </a:solidFill>
              </a:rPr>
              <a:t>Effect</a:t>
            </a:r>
            <a:r>
              <a:rPr lang="en-US" sz="3600" dirty="0"/>
              <a:t> of the action.</a:t>
            </a:r>
            <a:endParaRPr lang="en-US" sz="3600" dirty="0"/>
          </a:p>
        </p:txBody>
      </p:sp>
    </p:spTree>
    <p:extLst>
      <p:ext uri="{BB962C8B-B14F-4D97-AF65-F5344CB8AC3E}">
        <p14:creationId xmlns:p14="http://schemas.microsoft.com/office/powerpoint/2010/main" val="6394128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Actual Harm</a:t>
            </a:r>
            <a:endParaRPr lang="en-US" dirty="0"/>
          </a:p>
        </p:txBody>
      </p:sp>
      <p:sp>
        <p:nvSpPr>
          <p:cNvPr id="3" name="Content Placeholder 2"/>
          <p:cNvSpPr>
            <a:spLocks noGrp="1"/>
          </p:cNvSpPr>
          <p:nvPr>
            <p:ph idx="1"/>
          </p:nvPr>
        </p:nvSpPr>
        <p:spPr/>
        <p:txBody>
          <a:bodyPr/>
          <a:lstStyle/>
          <a:p>
            <a:r>
              <a:rPr lang="en-US" dirty="0" smtClean="0"/>
              <a:t>If a victim </a:t>
            </a:r>
            <a:r>
              <a:rPr lang="en-US" b="1" dirty="0" smtClean="0">
                <a:solidFill>
                  <a:schemeClr val="tx2"/>
                </a:solidFill>
              </a:rPr>
              <a:t>was not actually harmed</a:t>
            </a:r>
            <a:r>
              <a:rPr lang="en-US" dirty="0" smtClean="0"/>
              <a:t>, </a:t>
            </a:r>
            <a:r>
              <a:rPr lang="en-US" b="1" dirty="0" smtClean="0">
                <a:solidFill>
                  <a:schemeClr val="tx2"/>
                </a:solidFill>
              </a:rPr>
              <a:t>there can be no negligence</a:t>
            </a:r>
            <a:r>
              <a:rPr lang="en-US" dirty="0" smtClean="0"/>
              <a:t>.</a:t>
            </a:r>
          </a:p>
          <a:p>
            <a:r>
              <a:rPr lang="en-US" dirty="0" smtClean="0"/>
              <a:t>The victim must suffer an </a:t>
            </a:r>
            <a:r>
              <a:rPr lang="en-US" b="1" dirty="0" smtClean="0">
                <a:solidFill>
                  <a:schemeClr val="tx2"/>
                </a:solidFill>
              </a:rPr>
              <a:t>injury</a:t>
            </a:r>
            <a:r>
              <a:rPr lang="en-US" dirty="0" smtClean="0"/>
              <a:t>, have </a:t>
            </a:r>
            <a:r>
              <a:rPr lang="en-US" b="1" dirty="0" smtClean="0">
                <a:solidFill>
                  <a:schemeClr val="tx2"/>
                </a:solidFill>
              </a:rPr>
              <a:t>property destroyed</a:t>
            </a:r>
            <a:r>
              <a:rPr lang="en-US" dirty="0" smtClean="0"/>
              <a:t>, or </a:t>
            </a:r>
            <a:r>
              <a:rPr lang="en-US" b="1" dirty="0" smtClean="0">
                <a:solidFill>
                  <a:schemeClr val="tx2"/>
                </a:solidFill>
              </a:rPr>
              <a:t>lose a lot of money.</a:t>
            </a:r>
          </a:p>
          <a:p>
            <a:r>
              <a:rPr lang="en-US" dirty="0" smtClean="0"/>
              <a:t>Without actual harm, even the biggest mistake will NOT result in negligence.</a:t>
            </a:r>
            <a:endParaRPr lang="en-US" dirty="0"/>
          </a:p>
        </p:txBody>
      </p:sp>
    </p:spTree>
    <p:extLst>
      <p:ext uri="{BB962C8B-B14F-4D97-AF65-F5344CB8AC3E}">
        <p14:creationId xmlns:p14="http://schemas.microsoft.com/office/powerpoint/2010/main" val="23413691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Negligent Cases</a:t>
            </a:r>
            <a:endParaRPr lang="en-US" dirty="0"/>
          </a:p>
        </p:txBody>
      </p:sp>
      <p:sp>
        <p:nvSpPr>
          <p:cNvPr id="3" name="Content Placeholder 2"/>
          <p:cNvSpPr>
            <a:spLocks noGrp="1"/>
          </p:cNvSpPr>
          <p:nvPr>
            <p:ph idx="1"/>
          </p:nvPr>
        </p:nvSpPr>
        <p:spPr/>
        <p:txBody>
          <a:bodyPr/>
          <a:lstStyle/>
          <a:p>
            <a:r>
              <a:rPr lang="en-US" dirty="0" smtClean="0"/>
              <a:t>All </a:t>
            </a:r>
            <a:r>
              <a:rPr lang="en-US" b="1" dirty="0" smtClean="0">
                <a:solidFill>
                  <a:schemeClr val="tx2"/>
                </a:solidFill>
              </a:rPr>
              <a:t>FOUR</a:t>
            </a:r>
            <a:r>
              <a:rPr lang="en-US" dirty="0" smtClean="0">
                <a:solidFill>
                  <a:schemeClr val="tx2"/>
                </a:solidFill>
              </a:rPr>
              <a:t> </a:t>
            </a:r>
            <a:r>
              <a:rPr lang="en-US" dirty="0" smtClean="0"/>
              <a:t>of these elements must be proven by the plaintiff in order to sue a defendant for negligence. </a:t>
            </a:r>
          </a:p>
          <a:p>
            <a:pPr lvl="1"/>
            <a:r>
              <a:rPr lang="en-US" dirty="0" smtClean="0"/>
              <a:t>Duty of Care</a:t>
            </a:r>
          </a:p>
          <a:p>
            <a:pPr lvl="1"/>
            <a:r>
              <a:rPr lang="en-US" dirty="0" smtClean="0"/>
              <a:t>Breach of Duty</a:t>
            </a:r>
          </a:p>
          <a:p>
            <a:pPr lvl="1"/>
            <a:r>
              <a:rPr lang="en-US" dirty="0" smtClean="0"/>
              <a:t>Proximate Cause (foreseeability)</a:t>
            </a:r>
          </a:p>
          <a:p>
            <a:pPr lvl="1"/>
            <a:r>
              <a:rPr lang="en-US" dirty="0" smtClean="0"/>
              <a:t>Actual Harm (injury)</a:t>
            </a:r>
            <a:endParaRPr lang="en-US" dirty="0"/>
          </a:p>
        </p:txBody>
      </p:sp>
    </p:spTree>
    <p:extLst>
      <p:ext uri="{BB962C8B-B14F-4D97-AF65-F5344CB8AC3E}">
        <p14:creationId xmlns:p14="http://schemas.microsoft.com/office/powerpoint/2010/main" val="91479047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McDonalds Case</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www.youtube.com/watch?v=xuMfM2UARf8</a:t>
            </a:r>
            <a:endParaRPr lang="en-US" dirty="0" smtClean="0"/>
          </a:p>
          <a:p>
            <a:endParaRPr lang="en-US" dirty="0"/>
          </a:p>
        </p:txBody>
      </p:sp>
    </p:spTree>
    <p:extLst>
      <p:ext uri="{BB962C8B-B14F-4D97-AF65-F5344CB8AC3E}">
        <p14:creationId xmlns:p14="http://schemas.microsoft.com/office/powerpoint/2010/main" val="378984622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11/7/14</a:t>
            </a:r>
            <a:br>
              <a:rPr lang="en-US" dirty="0" smtClean="0"/>
            </a:br>
            <a:endParaRPr lang="en-US" dirty="0"/>
          </a:p>
        </p:txBody>
      </p:sp>
      <p:sp>
        <p:nvSpPr>
          <p:cNvPr id="3" name="Content Placeholder 2"/>
          <p:cNvSpPr>
            <a:spLocks noGrp="1"/>
          </p:cNvSpPr>
          <p:nvPr>
            <p:ph idx="1"/>
          </p:nvPr>
        </p:nvSpPr>
        <p:spPr>
          <a:xfrm>
            <a:off x="1905000" y="1295400"/>
            <a:ext cx="8458200" cy="4495800"/>
          </a:xfrm>
        </p:spPr>
        <p:txBody>
          <a:bodyPr/>
          <a:lstStyle/>
          <a:p>
            <a:pPr marL="0" indent="0">
              <a:buNone/>
            </a:pPr>
            <a:r>
              <a:rPr lang="en-US" sz="2800" b="1" dirty="0"/>
              <a:t>Read the 3 Case Scenarios</a:t>
            </a:r>
          </a:p>
          <a:p>
            <a:pPr marL="0" indent="0">
              <a:buNone/>
            </a:pPr>
            <a:r>
              <a:rPr lang="en-US" sz="2800" dirty="0"/>
              <a:t>1. Identify the following:</a:t>
            </a:r>
          </a:p>
          <a:p>
            <a:pPr lvl="1"/>
            <a:r>
              <a:rPr lang="en-US" sz="2400" dirty="0"/>
              <a:t>State the duty.</a:t>
            </a:r>
          </a:p>
          <a:p>
            <a:pPr lvl="1"/>
            <a:r>
              <a:rPr lang="en-US" sz="2400" dirty="0"/>
              <a:t>Look for the breach.</a:t>
            </a:r>
          </a:p>
          <a:p>
            <a:pPr lvl="1"/>
            <a:r>
              <a:rPr lang="en-US" sz="2400" dirty="0"/>
              <a:t>Ask: did defendant’s conduct cause the plaintiff’s harm?</a:t>
            </a:r>
          </a:p>
          <a:p>
            <a:pPr lvl="1"/>
            <a:r>
              <a:rPr lang="en-US" sz="2400" dirty="0"/>
              <a:t>So, what damages does defendant owe the plaintiff</a:t>
            </a:r>
            <a:r>
              <a:rPr lang="en-US" sz="2400" dirty="0"/>
              <a:t>?</a:t>
            </a:r>
          </a:p>
          <a:p>
            <a:pPr marL="457200" lvl="1" indent="0">
              <a:buNone/>
            </a:pPr>
            <a:endParaRPr lang="en-US" sz="2400" dirty="0"/>
          </a:p>
          <a:p>
            <a:pPr marL="0" indent="0">
              <a:buNone/>
            </a:pPr>
            <a:r>
              <a:rPr lang="en-US" sz="2800" dirty="0"/>
              <a:t>2. Answer the questions following each  Scenario</a:t>
            </a:r>
          </a:p>
          <a:p>
            <a:pPr marL="0" indent="0">
              <a:buNone/>
            </a:pPr>
            <a:endParaRPr lang="en-US" sz="2800" dirty="0"/>
          </a:p>
          <a:p>
            <a:pPr marL="0" indent="0">
              <a:buNone/>
            </a:pPr>
            <a:r>
              <a:rPr lang="en-US" sz="2800" dirty="0"/>
              <a:t>3. Reflect on the McDonalds Scenario Question</a:t>
            </a:r>
            <a:endParaRPr lang="en-US" sz="2800" dirty="0"/>
          </a:p>
        </p:txBody>
      </p:sp>
    </p:spTree>
    <p:extLst>
      <p:ext uri="{BB962C8B-B14F-4D97-AF65-F5344CB8AC3E}">
        <p14:creationId xmlns:p14="http://schemas.microsoft.com/office/powerpoint/2010/main" val="204531096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11/10/14</a:t>
            </a:r>
            <a:endParaRPr lang="en-US" dirty="0"/>
          </a:p>
        </p:txBody>
      </p:sp>
      <p:sp>
        <p:nvSpPr>
          <p:cNvPr id="3" name="Content Placeholder 2"/>
          <p:cNvSpPr>
            <a:spLocks noGrp="1"/>
          </p:cNvSpPr>
          <p:nvPr>
            <p:ph idx="1"/>
          </p:nvPr>
        </p:nvSpPr>
        <p:spPr/>
        <p:txBody>
          <a:bodyPr/>
          <a:lstStyle/>
          <a:p>
            <a:r>
              <a:rPr lang="en-US" dirty="0" smtClean="0"/>
              <a:t>In The News</a:t>
            </a:r>
          </a:p>
          <a:p>
            <a:r>
              <a:rPr lang="en-US" dirty="0" smtClean="0"/>
              <a:t>Defenses to Negligence</a:t>
            </a:r>
          </a:p>
          <a:p>
            <a:r>
              <a:rPr lang="en-US" dirty="0" smtClean="0"/>
              <a:t>Continue Tort Law Vocabulary</a:t>
            </a:r>
          </a:p>
          <a:p>
            <a:r>
              <a:rPr lang="en-US" dirty="0" smtClean="0"/>
              <a:t>Complete 4 Scenarios</a:t>
            </a:r>
          </a:p>
          <a:p>
            <a:r>
              <a:rPr lang="en-US" dirty="0" smtClean="0"/>
              <a:t>McDonalds Response</a:t>
            </a:r>
          </a:p>
          <a:p>
            <a:r>
              <a:rPr lang="en-US" dirty="0" smtClean="0"/>
              <a:t>Chapter 3.1 Test Results</a:t>
            </a:r>
          </a:p>
          <a:p>
            <a:endParaRPr lang="en-US" dirty="0"/>
          </a:p>
        </p:txBody>
      </p:sp>
    </p:spTree>
    <p:extLst>
      <p:ext uri="{BB962C8B-B14F-4D97-AF65-F5344CB8AC3E}">
        <p14:creationId xmlns:p14="http://schemas.microsoft.com/office/powerpoint/2010/main" val="31488895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Defenses to Negligence</a:t>
            </a:r>
            <a:endParaRPr lang="en-US" dirty="0"/>
          </a:p>
        </p:txBody>
      </p:sp>
      <p:sp>
        <p:nvSpPr>
          <p:cNvPr id="3" name="Content Placeholder 2"/>
          <p:cNvSpPr>
            <a:spLocks noGrp="1"/>
          </p:cNvSpPr>
          <p:nvPr>
            <p:ph idx="1"/>
          </p:nvPr>
        </p:nvSpPr>
        <p:spPr/>
        <p:txBody>
          <a:bodyPr/>
          <a:lstStyle/>
          <a:p>
            <a:r>
              <a:rPr lang="en-US" sz="4000" b="1" dirty="0"/>
              <a:t>Contributory Negligence</a:t>
            </a:r>
          </a:p>
          <a:p>
            <a:r>
              <a:rPr lang="en-US" sz="4000" b="1" dirty="0"/>
              <a:t>Comparative Negligence</a:t>
            </a:r>
          </a:p>
          <a:p>
            <a:r>
              <a:rPr lang="en-US" sz="4000" b="1" dirty="0"/>
              <a:t>Assumption of Risk</a:t>
            </a:r>
          </a:p>
          <a:p>
            <a:endParaRPr lang="en-US" sz="4000" b="1" dirty="0"/>
          </a:p>
          <a:p>
            <a:r>
              <a:rPr lang="en-US" sz="4000" b="1" dirty="0"/>
              <a:t>50 % Rule</a:t>
            </a:r>
            <a:endParaRPr lang="en-US" sz="4000" b="1" dirty="0"/>
          </a:p>
        </p:txBody>
      </p:sp>
    </p:spTree>
    <p:extLst>
      <p:ext uri="{BB962C8B-B14F-4D97-AF65-F5344CB8AC3E}">
        <p14:creationId xmlns:p14="http://schemas.microsoft.com/office/powerpoint/2010/main" val="40791086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Tort</a:t>
            </a:r>
            <a:endParaRPr lang="en-US" dirty="0"/>
          </a:p>
        </p:txBody>
      </p:sp>
      <p:sp>
        <p:nvSpPr>
          <p:cNvPr id="3" name="Content Placeholder 2"/>
          <p:cNvSpPr>
            <a:spLocks noGrp="1"/>
          </p:cNvSpPr>
          <p:nvPr>
            <p:ph idx="1"/>
          </p:nvPr>
        </p:nvSpPr>
        <p:spPr>
          <a:xfrm>
            <a:off x="2209800" y="1295400"/>
            <a:ext cx="7772400" cy="4800600"/>
          </a:xfrm>
        </p:spPr>
        <p:txBody>
          <a:bodyPr/>
          <a:lstStyle/>
          <a:p>
            <a:r>
              <a:rPr lang="en-US" dirty="0" smtClean="0"/>
              <a:t>If </a:t>
            </a:r>
            <a:r>
              <a:rPr lang="en-US" dirty="0" smtClean="0"/>
              <a:t>one person interferes with the right of another person, a tort is involved.</a:t>
            </a:r>
          </a:p>
          <a:p>
            <a:pPr marL="0" indent="0">
              <a:buNone/>
            </a:pPr>
            <a:endParaRPr lang="en-US" sz="1800" dirty="0"/>
          </a:p>
          <a:p>
            <a:r>
              <a:rPr lang="en-US" dirty="0" smtClean="0"/>
              <a:t>Tort- comes from the Latin word </a:t>
            </a:r>
            <a:r>
              <a:rPr lang="en-US" i="1" dirty="0" err="1" smtClean="0"/>
              <a:t>torquere</a:t>
            </a:r>
            <a:r>
              <a:rPr lang="en-US" i="1" dirty="0" smtClean="0"/>
              <a:t>, </a:t>
            </a:r>
            <a:r>
              <a:rPr lang="en-US" dirty="0" smtClean="0"/>
              <a:t>which means “</a:t>
            </a:r>
            <a:r>
              <a:rPr lang="en-US" b="1" dirty="0" smtClean="0">
                <a:solidFill>
                  <a:srgbClr val="FF0000"/>
                </a:solidFill>
              </a:rPr>
              <a:t>twisted</a:t>
            </a:r>
            <a:r>
              <a:rPr lang="en-US" dirty="0" smtClean="0"/>
              <a:t>” or “</a:t>
            </a:r>
            <a:r>
              <a:rPr lang="en-US" b="1" dirty="0" smtClean="0">
                <a:solidFill>
                  <a:srgbClr val="FF0000"/>
                </a:solidFill>
              </a:rPr>
              <a:t>wrong</a:t>
            </a:r>
            <a:r>
              <a:rPr lang="en-US" dirty="0" smtClean="0"/>
              <a:t>”</a:t>
            </a:r>
          </a:p>
          <a:p>
            <a:pPr marL="0" indent="0">
              <a:buNone/>
            </a:pPr>
            <a:endParaRPr lang="en-US" sz="1600" dirty="0"/>
          </a:p>
          <a:p>
            <a:r>
              <a:rPr lang="en-US" dirty="0"/>
              <a:t>A “wrong” may be committed </a:t>
            </a:r>
            <a:r>
              <a:rPr lang="en-US" b="1" dirty="0">
                <a:solidFill>
                  <a:srgbClr val="FF0000"/>
                </a:solidFill>
              </a:rPr>
              <a:t>intentionally</a:t>
            </a:r>
            <a:r>
              <a:rPr lang="en-US" dirty="0">
                <a:solidFill>
                  <a:srgbClr val="FF0000"/>
                </a:solidFill>
              </a:rPr>
              <a:t> </a:t>
            </a:r>
            <a:r>
              <a:rPr lang="en-US" dirty="0"/>
              <a:t>or </a:t>
            </a:r>
            <a:r>
              <a:rPr lang="en-US" b="1" dirty="0">
                <a:solidFill>
                  <a:srgbClr val="FF0000"/>
                </a:solidFill>
              </a:rPr>
              <a:t>unintentionally</a:t>
            </a:r>
            <a:r>
              <a:rPr lang="en-US" dirty="0"/>
              <a:t>.</a:t>
            </a:r>
          </a:p>
          <a:p>
            <a:pPr marL="0" indent="0">
              <a:buNone/>
            </a:pPr>
            <a:endParaRPr lang="en-US" dirty="0" smtClean="0"/>
          </a:p>
        </p:txBody>
      </p:sp>
    </p:spTree>
    <p:extLst>
      <p:ext uri="{BB962C8B-B14F-4D97-AF65-F5344CB8AC3E}">
        <p14:creationId xmlns:p14="http://schemas.microsoft.com/office/powerpoint/2010/main" val="423628832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Contributory Negligence</a:t>
            </a:r>
            <a:endParaRPr lang="en-US" dirty="0"/>
          </a:p>
        </p:txBody>
      </p:sp>
      <p:sp>
        <p:nvSpPr>
          <p:cNvPr id="3" name="Content Placeholder 2"/>
          <p:cNvSpPr>
            <a:spLocks noGrp="1"/>
          </p:cNvSpPr>
          <p:nvPr>
            <p:ph idx="1"/>
          </p:nvPr>
        </p:nvSpPr>
        <p:spPr/>
        <p:txBody>
          <a:bodyPr/>
          <a:lstStyle/>
          <a:p>
            <a:r>
              <a:rPr lang="en-US" dirty="0" smtClean="0"/>
              <a:t>Defense against negligence that shows the </a:t>
            </a:r>
            <a:r>
              <a:rPr lang="en-US" b="1" dirty="0" smtClean="0">
                <a:solidFill>
                  <a:schemeClr val="tx2"/>
                </a:solidFill>
              </a:rPr>
              <a:t>victim (plaintiff) did something that helped cause his or her own injuries</a:t>
            </a:r>
            <a:r>
              <a:rPr lang="en-US" dirty="0" smtClean="0"/>
              <a:t>.</a:t>
            </a:r>
          </a:p>
          <a:p>
            <a:r>
              <a:rPr lang="en-US" sz="2000" dirty="0"/>
              <a:t>Susan, 8, was celebrating Halloween in her neighborhood going door to door. Her sight was somewhat limited due to the mask. Bill Thomas, 38, was leaving a party and discovered one headlight was out. Susan crossed the street, looking both ways, while Thomas rounded the corner. He hit Susan and she suffered two broken legs. Susan's parents sued Thomas who countersued. Thomas won with the jury finding that Susan was 1 percent negligent in the case. Susan couldn't collect damages. </a:t>
            </a:r>
          </a:p>
        </p:txBody>
      </p:sp>
    </p:spTree>
    <p:extLst>
      <p:ext uri="{BB962C8B-B14F-4D97-AF65-F5344CB8AC3E}">
        <p14:creationId xmlns:p14="http://schemas.microsoft.com/office/powerpoint/2010/main" val="156542722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Comparative Negligence</a:t>
            </a:r>
            <a:endParaRPr lang="en-US" dirty="0"/>
          </a:p>
        </p:txBody>
      </p:sp>
      <p:sp>
        <p:nvSpPr>
          <p:cNvPr id="3" name="Content Placeholder 2"/>
          <p:cNvSpPr>
            <a:spLocks noGrp="1"/>
          </p:cNvSpPr>
          <p:nvPr>
            <p:ph idx="1"/>
          </p:nvPr>
        </p:nvSpPr>
        <p:spPr/>
        <p:txBody>
          <a:bodyPr/>
          <a:lstStyle/>
          <a:p>
            <a:r>
              <a:rPr lang="en-US" dirty="0" smtClean="0"/>
              <a:t>Defense against negligence which is raised when the carelessness of each party is compared.</a:t>
            </a:r>
          </a:p>
          <a:p>
            <a:pPr lvl="1"/>
            <a:r>
              <a:rPr lang="en-US" dirty="0" smtClean="0"/>
              <a:t>The amount of money plaintiffs can receive in damages is reduced by the percent of their carelessness. </a:t>
            </a:r>
            <a:endParaRPr lang="en-US" dirty="0"/>
          </a:p>
        </p:txBody>
      </p:sp>
    </p:spTree>
    <p:extLst>
      <p:ext uri="{BB962C8B-B14F-4D97-AF65-F5344CB8AC3E}">
        <p14:creationId xmlns:p14="http://schemas.microsoft.com/office/powerpoint/2010/main" val="40285861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50 % Rule</a:t>
            </a:r>
            <a:endParaRPr lang="en-US" dirty="0"/>
          </a:p>
        </p:txBody>
      </p:sp>
      <p:sp>
        <p:nvSpPr>
          <p:cNvPr id="3" name="Content Placeholder 2"/>
          <p:cNvSpPr>
            <a:spLocks noGrp="1"/>
          </p:cNvSpPr>
          <p:nvPr>
            <p:ph idx="1"/>
          </p:nvPr>
        </p:nvSpPr>
        <p:spPr/>
        <p:txBody>
          <a:bodyPr/>
          <a:lstStyle/>
          <a:p>
            <a:r>
              <a:rPr lang="en-US" dirty="0" smtClean="0"/>
              <a:t>The plaintiff is allowed to receive some damages if the plaintiff’s negligence is less than the defendant’s negligence.</a:t>
            </a:r>
          </a:p>
          <a:p>
            <a:r>
              <a:rPr lang="en-US" dirty="0" smtClean="0"/>
              <a:t>If the plaintiffs negligence is more than half, the plaintiff receives nothing!</a:t>
            </a:r>
            <a:endParaRPr lang="en-US" dirty="0"/>
          </a:p>
        </p:txBody>
      </p:sp>
    </p:spTree>
    <p:extLst>
      <p:ext uri="{BB962C8B-B14F-4D97-AF65-F5344CB8AC3E}">
        <p14:creationId xmlns:p14="http://schemas.microsoft.com/office/powerpoint/2010/main" val="32298644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Comparative Example</a:t>
            </a:r>
            <a:endParaRPr lang="en-US" dirty="0"/>
          </a:p>
        </p:txBody>
      </p:sp>
      <p:sp>
        <p:nvSpPr>
          <p:cNvPr id="3" name="Content Placeholder 2"/>
          <p:cNvSpPr>
            <a:spLocks noGrp="1"/>
          </p:cNvSpPr>
          <p:nvPr>
            <p:ph idx="1"/>
          </p:nvPr>
        </p:nvSpPr>
        <p:spPr/>
        <p:txBody>
          <a:bodyPr/>
          <a:lstStyle/>
          <a:p>
            <a:r>
              <a:rPr lang="en-US" dirty="0" smtClean="0"/>
              <a:t>Jason Cohen sued Mark Goldberg for damages suffered in an automobile accident. The injury found the damages to be $100,000. In addition, the injury found that Cohen was 10 % negligent and Goldberg was 90% negligent. Cohen recovered $90,000 instead of the full amount of damages.</a:t>
            </a:r>
            <a:endParaRPr lang="en-US" dirty="0"/>
          </a:p>
        </p:txBody>
      </p:sp>
    </p:spTree>
    <p:extLst>
      <p:ext uri="{BB962C8B-B14F-4D97-AF65-F5344CB8AC3E}">
        <p14:creationId xmlns:p14="http://schemas.microsoft.com/office/powerpoint/2010/main" val="368294522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 of Risk</a:t>
            </a:r>
            <a:endParaRPr lang="en-US" dirty="0"/>
          </a:p>
        </p:txBody>
      </p:sp>
      <p:sp>
        <p:nvSpPr>
          <p:cNvPr id="3" name="Content Placeholder 2"/>
          <p:cNvSpPr>
            <a:spLocks noGrp="1"/>
          </p:cNvSpPr>
          <p:nvPr>
            <p:ph idx="1"/>
          </p:nvPr>
        </p:nvSpPr>
        <p:spPr/>
        <p:txBody>
          <a:bodyPr/>
          <a:lstStyle/>
          <a:p>
            <a:r>
              <a:rPr lang="en-US" dirty="0" smtClean="0"/>
              <a:t>A defense against negligence that is raised when the </a:t>
            </a:r>
            <a:r>
              <a:rPr lang="en-US" b="1" dirty="0" smtClean="0">
                <a:solidFill>
                  <a:schemeClr val="tx2"/>
                </a:solidFill>
              </a:rPr>
              <a:t>plaintiff knew of the risk involved and still took the chance of being injured.</a:t>
            </a:r>
          </a:p>
          <a:p>
            <a:pPr lvl="1"/>
            <a:r>
              <a:rPr lang="en-US" dirty="0" smtClean="0"/>
              <a:t>Example: If you jump out of an airplane that is in good condition, you have assumed a risk of injury, even with the parachute on your back.</a:t>
            </a:r>
          </a:p>
          <a:p>
            <a:pPr lvl="1"/>
            <a:r>
              <a:rPr lang="en-US" dirty="0" smtClean="0"/>
              <a:t>Same thing with bungee jumping, skateboarding, or water skiing.</a:t>
            </a:r>
            <a:endParaRPr lang="en-US" dirty="0"/>
          </a:p>
        </p:txBody>
      </p:sp>
    </p:spTree>
    <p:extLst>
      <p:ext uri="{BB962C8B-B14F-4D97-AF65-F5344CB8AC3E}">
        <p14:creationId xmlns:p14="http://schemas.microsoft.com/office/powerpoint/2010/main" val="231344298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Strict Liability</a:t>
            </a:r>
            <a:endParaRPr lang="en-US" dirty="0"/>
          </a:p>
        </p:txBody>
      </p:sp>
      <p:sp>
        <p:nvSpPr>
          <p:cNvPr id="3" name="Content Placeholder 2"/>
          <p:cNvSpPr>
            <a:spLocks noGrp="1"/>
          </p:cNvSpPr>
          <p:nvPr>
            <p:ph idx="1"/>
          </p:nvPr>
        </p:nvSpPr>
        <p:spPr/>
        <p:txBody>
          <a:bodyPr/>
          <a:lstStyle/>
          <a:p>
            <a:r>
              <a:rPr lang="en-US" dirty="0" smtClean="0"/>
              <a:t>A legal doctrine that says that some activities are so dangerous that liability will always follow any injury that results from those activities.</a:t>
            </a:r>
          </a:p>
          <a:p>
            <a:pPr lvl="1"/>
            <a:r>
              <a:rPr lang="en-US" dirty="0" smtClean="0"/>
              <a:t>Example: </a:t>
            </a:r>
            <a:r>
              <a:rPr lang="en-US" b="1" dirty="0" smtClean="0">
                <a:solidFill>
                  <a:schemeClr val="tx2"/>
                </a:solidFill>
              </a:rPr>
              <a:t>Using explosives </a:t>
            </a:r>
            <a:r>
              <a:rPr lang="en-US" dirty="0" smtClean="0"/>
              <a:t>and </a:t>
            </a:r>
            <a:r>
              <a:rPr lang="en-US" b="1" dirty="0" smtClean="0">
                <a:solidFill>
                  <a:schemeClr val="tx2"/>
                </a:solidFill>
              </a:rPr>
              <a:t>keeping wild animals as pets.</a:t>
            </a:r>
          </a:p>
          <a:p>
            <a:pPr lvl="1"/>
            <a:r>
              <a:rPr lang="en-US" dirty="0" smtClean="0"/>
              <a:t>These activities involve great risk to people and property.</a:t>
            </a:r>
          </a:p>
          <a:p>
            <a:pPr lvl="1"/>
            <a:r>
              <a:rPr lang="en-US" dirty="0" smtClean="0"/>
              <a:t>The risk is so great, no amount of care will eliminate it.</a:t>
            </a:r>
            <a:endParaRPr lang="en-US" dirty="0"/>
          </a:p>
        </p:txBody>
      </p:sp>
    </p:spTree>
    <p:extLst>
      <p:ext uri="{BB962C8B-B14F-4D97-AF65-F5344CB8AC3E}">
        <p14:creationId xmlns:p14="http://schemas.microsoft.com/office/powerpoint/2010/main" val="86752183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Strict Liability</a:t>
            </a:r>
            <a:endParaRPr lang="en-US" dirty="0"/>
          </a:p>
        </p:txBody>
      </p:sp>
      <p:sp>
        <p:nvSpPr>
          <p:cNvPr id="3" name="Content Placeholder 2"/>
          <p:cNvSpPr>
            <a:spLocks noGrp="1"/>
          </p:cNvSpPr>
          <p:nvPr>
            <p:ph idx="1"/>
          </p:nvPr>
        </p:nvSpPr>
        <p:spPr/>
        <p:txBody>
          <a:bodyPr/>
          <a:lstStyle/>
          <a:p>
            <a:r>
              <a:rPr lang="en-US" dirty="0" smtClean="0"/>
              <a:t>Example: If you keep a pet rattlesnake in a box and it gets loose and bites your friends, you are liable no matter how careful you were when you placed the rattle snake in the box.</a:t>
            </a:r>
            <a:endParaRPr lang="en-US" dirty="0"/>
          </a:p>
        </p:txBody>
      </p:sp>
    </p:spTree>
    <p:extLst>
      <p:ext uri="{BB962C8B-B14F-4D97-AF65-F5344CB8AC3E}">
        <p14:creationId xmlns:p14="http://schemas.microsoft.com/office/powerpoint/2010/main" val="350322921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Liability</a:t>
            </a:r>
            <a:endParaRPr lang="en-US" dirty="0"/>
          </a:p>
        </p:txBody>
      </p:sp>
      <p:sp>
        <p:nvSpPr>
          <p:cNvPr id="3" name="Content Placeholder 2"/>
          <p:cNvSpPr>
            <a:spLocks noGrp="1"/>
          </p:cNvSpPr>
          <p:nvPr>
            <p:ph idx="1"/>
          </p:nvPr>
        </p:nvSpPr>
        <p:spPr/>
        <p:txBody>
          <a:bodyPr/>
          <a:lstStyle/>
          <a:p>
            <a:r>
              <a:rPr lang="en-US" dirty="0" smtClean="0"/>
              <a:t>Occurs when people are injured by defective products.</a:t>
            </a:r>
          </a:p>
          <a:p>
            <a:r>
              <a:rPr lang="en-US" dirty="0" smtClean="0"/>
              <a:t>Both the firm that manufactures the product and the seller are liable.</a:t>
            </a:r>
          </a:p>
          <a:p>
            <a:r>
              <a:rPr lang="en-US" dirty="0" smtClean="0"/>
              <a:t>Fault does not matter</a:t>
            </a:r>
            <a:endParaRPr lang="en-US" dirty="0"/>
          </a:p>
        </p:txBody>
      </p:sp>
    </p:spTree>
    <p:extLst>
      <p:ext uri="{BB962C8B-B14F-4D97-AF65-F5344CB8AC3E}">
        <p14:creationId xmlns:p14="http://schemas.microsoft.com/office/powerpoint/2010/main" val="338721896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Liability Example</a:t>
            </a:r>
            <a:endParaRPr lang="en-US" dirty="0"/>
          </a:p>
        </p:txBody>
      </p:sp>
      <p:sp>
        <p:nvSpPr>
          <p:cNvPr id="3" name="Content Placeholder 2"/>
          <p:cNvSpPr>
            <a:spLocks noGrp="1"/>
          </p:cNvSpPr>
          <p:nvPr>
            <p:ph idx="1"/>
          </p:nvPr>
        </p:nvSpPr>
        <p:spPr/>
        <p:txBody>
          <a:bodyPr/>
          <a:lstStyle/>
          <a:p>
            <a:r>
              <a:rPr lang="en-US" dirty="0" smtClean="0"/>
              <a:t>Frozen Chicken example</a:t>
            </a:r>
          </a:p>
          <a:p>
            <a:pPr lvl="1"/>
            <a:r>
              <a:rPr lang="en-US" dirty="0" smtClean="0"/>
              <a:t>If people get sick from consuming a certain type of frozen food. A product liability suit can result.</a:t>
            </a:r>
            <a:endParaRPr lang="en-US" dirty="0"/>
          </a:p>
        </p:txBody>
      </p:sp>
    </p:spTree>
    <p:extLst>
      <p:ext uri="{BB962C8B-B14F-4D97-AF65-F5344CB8AC3E}">
        <p14:creationId xmlns:p14="http://schemas.microsoft.com/office/powerpoint/2010/main" val="224223339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Limits to Product Liability</a:t>
            </a:r>
            <a:endParaRPr lang="en-US" dirty="0"/>
          </a:p>
        </p:txBody>
      </p:sp>
      <p:sp>
        <p:nvSpPr>
          <p:cNvPr id="3" name="Content Placeholder 2"/>
          <p:cNvSpPr>
            <a:spLocks noGrp="1"/>
          </p:cNvSpPr>
          <p:nvPr>
            <p:ph idx="1"/>
          </p:nvPr>
        </p:nvSpPr>
        <p:spPr/>
        <p:txBody>
          <a:bodyPr/>
          <a:lstStyle/>
          <a:p>
            <a:r>
              <a:rPr lang="en-US" dirty="0" smtClean="0"/>
              <a:t>Does not apply if the seller of the defective product </a:t>
            </a:r>
            <a:r>
              <a:rPr lang="en-US" b="1" dirty="0" smtClean="0">
                <a:solidFill>
                  <a:schemeClr val="tx2"/>
                </a:solidFill>
              </a:rPr>
              <a:t>does not usually sell that item.</a:t>
            </a:r>
          </a:p>
          <a:p>
            <a:r>
              <a:rPr lang="en-US" dirty="0" smtClean="0"/>
              <a:t>Example: If a corporation sells a piece of equipment because the plant is closing, and someone gets harmed using the equipment, the company is not liable.</a:t>
            </a:r>
            <a:endParaRPr lang="en-US" dirty="0"/>
          </a:p>
        </p:txBody>
      </p:sp>
    </p:spTree>
    <p:extLst>
      <p:ext uri="{BB962C8B-B14F-4D97-AF65-F5344CB8AC3E}">
        <p14:creationId xmlns:p14="http://schemas.microsoft.com/office/powerpoint/2010/main" val="2676081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Tort</a:t>
            </a:r>
            <a:endParaRPr lang="en-US" dirty="0"/>
          </a:p>
        </p:txBody>
      </p:sp>
      <p:sp>
        <p:nvSpPr>
          <p:cNvPr id="3" name="Content Placeholder 2"/>
          <p:cNvSpPr>
            <a:spLocks noGrp="1"/>
          </p:cNvSpPr>
          <p:nvPr>
            <p:ph idx="1"/>
          </p:nvPr>
        </p:nvSpPr>
        <p:spPr>
          <a:xfrm>
            <a:off x="2286000" y="1371600"/>
            <a:ext cx="7772400" cy="5105400"/>
          </a:xfrm>
        </p:spPr>
        <p:txBody>
          <a:bodyPr/>
          <a:lstStyle/>
          <a:p>
            <a:pPr>
              <a:lnSpc>
                <a:spcPct val="120000"/>
              </a:lnSpc>
              <a:spcBef>
                <a:spcPts val="600"/>
              </a:spcBef>
              <a:spcAft>
                <a:spcPts val="1800"/>
              </a:spcAft>
            </a:pPr>
            <a:r>
              <a:rPr lang="en-US" dirty="0" smtClean="0"/>
              <a:t>The </a:t>
            </a:r>
            <a:r>
              <a:rPr lang="en-US" dirty="0" smtClean="0"/>
              <a:t>person who has been wronged has the right to </a:t>
            </a:r>
            <a:r>
              <a:rPr lang="en-US" b="1" dirty="0" smtClean="0">
                <a:solidFill>
                  <a:schemeClr val="tx2"/>
                </a:solidFill>
              </a:rPr>
              <a:t>seek compensation </a:t>
            </a:r>
            <a:r>
              <a:rPr lang="en-US" dirty="0" smtClean="0"/>
              <a:t>for injuries or damage.</a:t>
            </a:r>
          </a:p>
          <a:p>
            <a:pPr>
              <a:lnSpc>
                <a:spcPct val="120000"/>
              </a:lnSpc>
              <a:spcBef>
                <a:spcPts val="600"/>
              </a:spcBef>
              <a:spcAft>
                <a:spcPts val="1800"/>
              </a:spcAft>
            </a:pPr>
            <a:r>
              <a:rPr lang="en-US" dirty="0" smtClean="0"/>
              <a:t>The law of torts seeks to </a:t>
            </a:r>
            <a:r>
              <a:rPr lang="en-US" b="1" dirty="0" smtClean="0">
                <a:solidFill>
                  <a:schemeClr val="tx2"/>
                </a:solidFill>
              </a:rPr>
              <a:t>restore the injured person</a:t>
            </a:r>
            <a:r>
              <a:rPr lang="en-US" dirty="0" smtClean="0"/>
              <a:t> to the position he or she was in before the tort was committed... commonly called being “</a:t>
            </a:r>
            <a:r>
              <a:rPr lang="en-US" b="1" dirty="0" smtClean="0">
                <a:solidFill>
                  <a:schemeClr val="tx2"/>
                </a:solidFill>
              </a:rPr>
              <a:t>made whole</a:t>
            </a:r>
            <a:r>
              <a:rPr lang="en-US" dirty="0" smtClean="0"/>
              <a:t>”</a:t>
            </a:r>
            <a:endParaRPr lang="en-US" dirty="0"/>
          </a:p>
        </p:txBody>
      </p:sp>
    </p:spTree>
    <p:extLst>
      <p:ext uri="{BB962C8B-B14F-4D97-AF65-F5344CB8AC3E}">
        <p14:creationId xmlns:p14="http://schemas.microsoft.com/office/powerpoint/2010/main" val="17241063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Tort Reform</a:t>
            </a:r>
            <a:endParaRPr lang="en-US" dirty="0"/>
          </a:p>
        </p:txBody>
      </p:sp>
      <p:sp>
        <p:nvSpPr>
          <p:cNvPr id="3" name="Content Placeholder 2"/>
          <p:cNvSpPr>
            <a:spLocks noGrp="1"/>
          </p:cNvSpPr>
          <p:nvPr>
            <p:ph idx="1"/>
          </p:nvPr>
        </p:nvSpPr>
        <p:spPr/>
        <p:txBody>
          <a:bodyPr/>
          <a:lstStyle/>
          <a:p>
            <a:r>
              <a:rPr lang="en-US" dirty="0" smtClean="0"/>
              <a:t>If the injured person in a lawsuit dies, what happens to the lawsuit?</a:t>
            </a:r>
          </a:p>
          <a:p>
            <a:r>
              <a:rPr lang="en-US" dirty="0" smtClean="0"/>
              <a:t>Many legislatures have passed new laws to </a:t>
            </a:r>
            <a:r>
              <a:rPr lang="en-US" b="1" dirty="0" smtClean="0">
                <a:solidFill>
                  <a:schemeClr val="tx2"/>
                </a:solidFill>
              </a:rPr>
              <a:t>reform tort law</a:t>
            </a:r>
            <a:r>
              <a:rPr lang="en-US" dirty="0" smtClean="0"/>
              <a:t>.</a:t>
            </a:r>
          </a:p>
          <a:p>
            <a:pPr lvl="1"/>
            <a:r>
              <a:rPr lang="en-US" b="1" dirty="0" smtClean="0">
                <a:solidFill>
                  <a:schemeClr val="tx2"/>
                </a:solidFill>
              </a:rPr>
              <a:t>Survival Statutes</a:t>
            </a:r>
          </a:p>
          <a:p>
            <a:pPr lvl="1"/>
            <a:r>
              <a:rPr lang="en-US" b="1" dirty="0" smtClean="0">
                <a:solidFill>
                  <a:schemeClr val="tx2"/>
                </a:solidFill>
              </a:rPr>
              <a:t>Wrongful Death Statute</a:t>
            </a:r>
            <a:endParaRPr lang="en-US" b="1" dirty="0">
              <a:solidFill>
                <a:schemeClr val="tx2"/>
              </a:solidFill>
            </a:endParaRPr>
          </a:p>
        </p:txBody>
      </p:sp>
    </p:spTree>
    <p:extLst>
      <p:ext uri="{BB962C8B-B14F-4D97-AF65-F5344CB8AC3E}">
        <p14:creationId xmlns:p14="http://schemas.microsoft.com/office/powerpoint/2010/main" val="299756903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Survival Statues</a:t>
            </a:r>
            <a:endParaRPr lang="en-US" dirty="0"/>
          </a:p>
        </p:txBody>
      </p:sp>
      <p:sp>
        <p:nvSpPr>
          <p:cNvPr id="3" name="Content Placeholder 2"/>
          <p:cNvSpPr>
            <a:spLocks noGrp="1"/>
          </p:cNvSpPr>
          <p:nvPr>
            <p:ph idx="1"/>
          </p:nvPr>
        </p:nvSpPr>
        <p:spPr/>
        <p:txBody>
          <a:bodyPr/>
          <a:lstStyle/>
          <a:p>
            <a:r>
              <a:rPr lang="en-US" sz="4000" dirty="0"/>
              <a:t>States that </a:t>
            </a:r>
            <a:r>
              <a:rPr lang="en-US" sz="4000" b="1" dirty="0">
                <a:solidFill>
                  <a:schemeClr val="tx2"/>
                </a:solidFill>
              </a:rPr>
              <a:t>a lawsuit can continue even if both the plaintiff and the defendant die.</a:t>
            </a:r>
            <a:endParaRPr lang="en-US" sz="4000" b="1" dirty="0">
              <a:solidFill>
                <a:schemeClr val="tx2"/>
              </a:solidFill>
            </a:endParaRPr>
          </a:p>
        </p:txBody>
      </p:sp>
    </p:spTree>
    <p:extLst>
      <p:ext uri="{BB962C8B-B14F-4D97-AF65-F5344CB8AC3E}">
        <p14:creationId xmlns:p14="http://schemas.microsoft.com/office/powerpoint/2010/main" val="254392448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Wrongful Death Statue</a:t>
            </a:r>
            <a:endParaRPr lang="en-US" dirty="0"/>
          </a:p>
        </p:txBody>
      </p:sp>
      <p:sp>
        <p:nvSpPr>
          <p:cNvPr id="3" name="Content Placeholder 2"/>
          <p:cNvSpPr>
            <a:spLocks noGrp="1"/>
          </p:cNvSpPr>
          <p:nvPr>
            <p:ph idx="1"/>
          </p:nvPr>
        </p:nvSpPr>
        <p:spPr/>
        <p:txBody>
          <a:bodyPr/>
          <a:lstStyle/>
          <a:p>
            <a:r>
              <a:rPr lang="en-US" sz="4800" dirty="0"/>
              <a:t>Allows</a:t>
            </a:r>
            <a:r>
              <a:rPr lang="en-US" sz="4800" b="1" dirty="0">
                <a:solidFill>
                  <a:schemeClr val="tx2"/>
                </a:solidFill>
              </a:rPr>
              <a:t> relatives </a:t>
            </a:r>
            <a:r>
              <a:rPr lang="en-US" sz="4800" dirty="0"/>
              <a:t>to bring a lawsuit even if </a:t>
            </a:r>
            <a:r>
              <a:rPr lang="en-US" sz="4800" b="1" dirty="0">
                <a:solidFill>
                  <a:schemeClr val="tx2"/>
                </a:solidFill>
              </a:rPr>
              <a:t>the victim has died</a:t>
            </a:r>
            <a:r>
              <a:rPr lang="en-US" sz="4800" dirty="0"/>
              <a:t>.</a:t>
            </a:r>
            <a:endParaRPr lang="en-US" sz="4800" dirty="0"/>
          </a:p>
        </p:txBody>
      </p:sp>
    </p:spTree>
    <p:extLst>
      <p:ext uri="{BB962C8B-B14F-4D97-AF65-F5344CB8AC3E}">
        <p14:creationId xmlns:p14="http://schemas.microsoft.com/office/powerpoint/2010/main" val="42844598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Remedies for Torts</a:t>
            </a:r>
            <a:endParaRPr lang="en-US" dirty="0"/>
          </a:p>
        </p:txBody>
      </p:sp>
      <p:sp>
        <p:nvSpPr>
          <p:cNvPr id="3" name="Content Placeholder 2"/>
          <p:cNvSpPr>
            <a:spLocks noGrp="1"/>
          </p:cNvSpPr>
          <p:nvPr>
            <p:ph idx="1"/>
          </p:nvPr>
        </p:nvSpPr>
        <p:spPr/>
        <p:txBody>
          <a:bodyPr/>
          <a:lstStyle/>
          <a:p>
            <a:r>
              <a:rPr lang="en-US" dirty="0" smtClean="0"/>
              <a:t>When a wrongdoer has injured another person by committing a tort, the victim can </a:t>
            </a:r>
            <a:r>
              <a:rPr lang="en-US" b="1" dirty="0" smtClean="0">
                <a:solidFill>
                  <a:schemeClr val="tx2"/>
                </a:solidFill>
              </a:rPr>
              <a:t>usually be compensated by receiving money damages</a:t>
            </a:r>
            <a:r>
              <a:rPr lang="en-US" dirty="0" smtClean="0"/>
              <a:t>.</a:t>
            </a:r>
          </a:p>
          <a:p>
            <a:r>
              <a:rPr lang="en-US" dirty="0" smtClean="0"/>
              <a:t>In some cases however, money may not repay for the damage that has been done.</a:t>
            </a:r>
            <a:endParaRPr lang="en-US" dirty="0"/>
          </a:p>
        </p:txBody>
      </p:sp>
    </p:spTree>
    <p:extLst>
      <p:ext uri="{BB962C8B-B14F-4D97-AF65-F5344CB8AC3E}">
        <p14:creationId xmlns:p14="http://schemas.microsoft.com/office/powerpoint/2010/main" val="264307317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09600"/>
            <a:ext cx="8229600" cy="914400"/>
          </a:xfrm>
        </p:spPr>
        <p:txBody>
          <a:bodyPr/>
          <a:lstStyle/>
          <a:p>
            <a:r>
              <a:rPr lang="en-US" dirty="0" smtClean="0"/>
              <a:t>Remedies for Torts: Example</a:t>
            </a:r>
            <a:endParaRPr lang="en-US" dirty="0"/>
          </a:p>
        </p:txBody>
      </p:sp>
      <p:sp>
        <p:nvSpPr>
          <p:cNvPr id="3" name="Content Placeholder 2"/>
          <p:cNvSpPr>
            <a:spLocks noGrp="1"/>
          </p:cNvSpPr>
          <p:nvPr>
            <p:ph idx="1"/>
          </p:nvPr>
        </p:nvSpPr>
        <p:spPr/>
        <p:txBody>
          <a:bodyPr/>
          <a:lstStyle/>
          <a:p>
            <a:r>
              <a:rPr lang="en-US" dirty="0" smtClean="0"/>
              <a:t>Josephine Jones has a beautiful acacia tree on her lawn. Al chambers, who lives next door, did not like the tree because it shaded his house. Chambers threatened to go on to Jones’ property and cut it down. If Chambers did this, money damages would not property restore Jones to her original position because Acacia trees cannot be grown in a normal life time.</a:t>
            </a:r>
            <a:endParaRPr lang="en-US" dirty="0"/>
          </a:p>
        </p:txBody>
      </p:sp>
    </p:spTree>
    <p:extLst>
      <p:ext uri="{BB962C8B-B14F-4D97-AF65-F5344CB8AC3E}">
        <p14:creationId xmlns:p14="http://schemas.microsoft.com/office/powerpoint/2010/main" val="189186463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609600"/>
            <a:ext cx="7467600" cy="914400"/>
          </a:xfrm>
        </p:spPr>
        <p:txBody>
          <a:bodyPr/>
          <a:lstStyle/>
          <a:p>
            <a:r>
              <a:rPr lang="en-US" sz="3600" dirty="0"/>
              <a:t>Remedies for Tort : Example</a:t>
            </a:r>
            <a:endParaRPr lang="en-US" sz="3600" dirty="0"/>
          </a:p>
        </p:txBody>
      </p:sp>
      <p:sp>
        <p:nvSpPr>
          <p:cNvPr id="3" name="Content Placeholder 2"/>
          <p:cNvSpPr>
            <a:spLocks noGrp="1"/>
          </p:cNvSpPr>
          <p:nvPr>
            <p:ph idx="1"/>
          </p:nvPr>
        </p:nvSpPr>
        <p:spPr/>
        <p:txBody>
          <a:bodyPr/>
          <a:lstStyle/>
          <a:p>
            <a:r>
              <a:rPr lang="en-US" dirty="0" smtClean="0"/>
              <a:t>If Chamber’s threat was serious enough, Jones could go to court and order an </a:t>
            </a:r>
            <a:r>
              <a:rPr lang="en-US" b="1" dirty="0" smtClean="0">
                <a:solidFill>
                  <a:schemeClr val="tx2"/>
                </a:solidFill>
              </a:rPr>
              <a:t>injunction</a:t>
            </a:r>
            <a:r>
              <a:rPr lang="en-US" dirty="0" smtClean="0"/>
              <a:t> that states he cannot trespass on her property and not remove her tree.</a:t>
            </a:r>
          </a:p>
          <a:p>
            <a:pPr lvl="1"/>
            <a:r>
              <a:rPr lang="en-US" dirty="0" smtClean="0"/>
              <a:t>This is only ordered when money damages wont rectify the situation.</a:t>
            </a:r>
          </a:p>
          <a:p>
            <a:pPr lvl="1"/>
            <a:r>
              <a:rPr lang="en-US" dirty="0" smtClean="0"/>
              <a:t>If Chambers violated this order he could be held in </a:t>
            </a:r>
            <a:r>
              <a:rPr lang="en-US" b="1" dirty="0" smtClean="0">
                <a:solidFill>
                  <a:schemeClr val="tx2"/>
                </a:solidFill>
              </a:rPr>
              <a:t>contempt of court </a:t>
            </a:r>
            <a:r>
              <a:rPr lang="en-US" dirty="0" smtClean="0"/>
              <a:t>and be fined or even jailed for his wrongdoing.</a:t>
            </a:r>
            <a:endParaRPr lang="en-US" dirty="0"/>
          </a:p>
        </p:txBody>
      </p:sp>
    </p:spTree>
    <p:extLst>
      <p:ext uri="{BB962C8B-B14F-4D97-AF65-F5344CB8AC3E}">
        <p14:creationId xmlns:p14="http://schemas.microsoft.com/office/powerpoint/2010/main" val="182582999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nvPr>
        </p:nvGraphicFramePr>
        <p:xfrm>
          <a:off x="2133600" y="609600"/>
          <a:ext cx="8382000" cy="6096000"/>
        </p:xfrm>
        <a:graphic>
          <a:graphicData uri="http://schemas.openxmlformats.org/drawingml/2006/table">
            <a:tbl>
              <a:tblPr firstRow="1" firstCol="1" bandRow="1">
                <a:tableStyleId>{306799F8-075E-4A3A-A7F6-7FBC6576F1A4}</a:tableStyleId>
              </a:tblPr>
              <a:tblGrid>
                <a:gridCol w="3481997"/>
                <a:gridCol w="4900003"/>
              </a:tblGrid>
              <a:tr h="459212">
                <a:tc>
                  <a:txBody>
                    <a:bodyPr/>
                    <a:lstStyle/>
                    <a:p>
                      <a:pPr marL="0" marR="0" algn="ctr">
                        <a:lnSpc>
                          <a:spcPct val="115000"/>
                        </a:lnSpc>
                        <a:spcBef>
                          <a:spcPts val="0"/>
                        </a:spcBef>
                        <a:spcAft>
                          <a:spcPts val="0"/>
                        </a:spcAft>
                      </a:pPr>
                      <a:r>
                        <a:rPr lang="en-US" sz="2000" dirty="0">
                          <a:solidFill>
                            <a:srgbClr val="000000"/>
                          </a:solidFill>
                          <a:effectLst/>
                        </a:rPr>
                        <a:t>Elements of Negligence</a:t>
                      </a:r>
                      <a:endParaRPr lang="en-US" sz="1800" dirty="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solidFill>
                            <a:srgbClr val="000000"/>
                          </a:solidFill>
                          <a:effectLst/>
                        </a:rPr>
                        <a:t>Definition</a:t>
                      </a:r>
                      <a:endParaRPr lang="en-US" sz="1800" dirty="0">
                        <a:solidFill>
                          <a:srgbClr val="000000"/>
                        </a:solidFill>
                        <a:effectLst/>
                        <a:latin typeface="Calibri"/>
                        <a:ea typeface="Calibri"/>
                        <a:cs typeface="Times New Roman"/>
                      </a:endParaRPr>
                    </a:p>
                  </a:txBody>
                  <a:tcPr marL="68580" marR="68580" marT="0" marB="0"/>
                </a:tc>
              </a:tr>
              <a:tr h="459212">
                <a:tc>
                  <a:txBody>
                    <a:bodyPr/>
                    <a:lstStyle/>
                    <a:p>
                      <a:pPr marL="0" marR="0" algn="l">
                        <a:lnSpc>
                          <a:spcPct val="115000"/>
                        </a:lnSpc>
                        <a:spcBef>
                          <a:spcPts val="0"/>
                        </a:spcBef>
                        <a:spcAft>
                          <a:spcPts val="0"/>
                        </a:spcAft>
                      </a:pPr>
                      <a:r>
                        <a:rPr lang="en-US" sz="1800" b="0" dirty="0">
                          <a:solidFill>
                            <a:srgbClr val="000000"/>
                          </a:solidFill>
                          <a:effectLst/>
                        </a:rPr>
                        <a:t>Duty of Care</a:t>
                      </a:r>
                      <a:endParaRPr lang="en-US" sz="1600" b="0" dirty="0">
                        <a:solidFill>
                          <a:srgbClr val="000000"/>
                        </a:solidFill>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800" dirty="0">
                          <a:solidFill>
                            <a:srgbClr val="000000"/>
                          </a:solidFill>
                          <a:effectLst/>
                        </a:rPr>
                        <a:t>Obligation to use reasonable care</a:t>
                      </a:r>
                      <a:endParaRPr lang="en-US" sz="1600" dirty="0">
                        <a:solidFill>
                          <a:srgbClr val="000000"/>
                        </a:solidFill>
                        <a:effectLst/>
                        <a:latin typeface="Calibri"/>
                        <a:ea typeface="Calibri"/>
                        <a:cs typeface="Times New Roman"/>
                      </a:endParaRPr>
                    </a:p>
                  </a:txBody>
                  <a:tcPr marL="68580" marR="68580" marT="0" marB="0"/>
                </a:tc>
              </a:tr>
              <a:tr h="459212">
                <a:tc>
                  <a:txBody>
                    <a:bodyPr/>
                    <a:lstStyle/>
                    <a:p>
                      <a:pPr marL="0" marR="0" algn="l">
                        <a:lnSpc>
                          <a:spcPct val="115000"/>
                        </a:lnSpc>
                        <a:spcBef>
                          <a:spcPts val="0"/>
                        </a:spcBef>
                        <a:spcAft>
                          <a:spcPts val="0"/>
                        </a:spcAft>
                      </a:pPr>
                      <a:r>
                        <a:rPr lang="en-US" sz="1800" b="0">
                          <a:solidFill>
                            <a:srgbClr val="000000"/>
                          </a:solidFill>
                          <a:effectLst/>
                        </a:rPr>
                        <a:t>Breach of duty</a:t>
                      </a:r>
                      <a:endParaRPr lang="en-US" sz="1600" b="0">
                        <a:solidFill>
                          <a:srgbClr val="000000"/>
                        </a:solidFill>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800" dirty="0">
                          <a:solidFill>
                            <a:srgbClr val="000000"/>
                          </a:solidFill>
                          <a:effectLst/>
                        </a:rPr>
                        <a:t>Failure to use reasonable care</a:t>
                      </a:r>
                      <a:endParaRPr lang="en-US" sz="1600" dirty="0">
                        <a:solidFill>
                          <a:srgbClr val="000000"/>
                        </a:solidFill>
                        <a:effectLst/>
                        <a:latin typeface="Calibri"/>
                        <a:ea typeface="Calibri"/>
                        <a:cs typeface="Times New Roman"/>
                      </a:endParaRPr>
                    </a:p>
                  </a:txBody>
                  <a:tcPr marL="68580" marR="68580" marT="0" marB="0"/>
                </a:tc>
              </a:tr>
              <a:tr h="949985">
                <a:tc>
                  <a:txBody>
                    <a:bodyPr/>
                    <a:lstStyle/>
                    <a:p>
                      <a:pPr marL="0" marR="0" algn="l">
                        <a:lnSpc>
                          <a:spcPct val="115000"/>
                        </a:lnSpc>
                        <a:spcBef>
                          <a:spcPts val="0"/>
                        </a:spcBef>
                        <a:spcAft>
                          <a:spcPts val="0"/>
                        </a:spcAft>
                      </a:pPr>
                      <a:r>
                        <a:rPr lang="en-US" sz="1800" b="0" dirty="0">
                          <a:solidFill>
                            <a:srgbClr val="000000"/>
                          </a:solidFill>
                          <a:effectLst/>
                        </a:rPr>
                        <a:t>Proximate cause</a:t>
                      </a:r>
                      <a:endParaRPr lang="en-US" sz="1600" b="0" dirty="0">
                        <a:solidFill>
                          <a:srgbClr val="000000"/>
                        </a:solidFill>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800" dirty="0">
                          <a:solidFill>
                            <a:srgbClr val="000000"/>
                          </a:solidFill>
                          <a:effectLst/>
                        </a:rPr>
                        <a:t>Link between negligent conduct and injury strong enough to be recognized by law</a:t>
                      </a:r>
                      <a:endParaRPr lang="en-US" sz="1600" dirty="0">
                        <a:solidFill>
                          <a:srgbClr val="000000"/>
                        </a:solidFill>
                        <a:effectLst/>
                        <a:latin typeface="Calibri"/>
                        <a:ea typeface="Calibri"/>
                        <a:cs typeface="Times New Roman"/>
                      </a:endParaRPr>
                    </a:p>
                  </a:txBody>
                  <a:tcPr marL="68580" marR="68580" marT="0" marB="0"/>
                </a:tc>
              </a:tr>
              <a:tr h="949985">
                <a:tc>
                  <a:txBody>
                    <a:bodyPr/>
                    <a:lstStyle/>
                    <a:p>
                      <a:pPr marL="0" marR="0" algn="l">
                        <a:lnSpc>
                          <a:spcPct val="115000"/>
                        </a:lnSpc>
                        <a:spcBef>
                          <a:spcPts val="0"/>
                        </a:spcBef>
                        <a:spcAft>
                          <a:spcPts val="0"/>
                        </a:spcAft>
                      </a:pPr>
                      <a:r>
                        <a:rPr lang="en-US" sz="1800" b="0" dirty="0">
                          <a:solidFill>
                            <a:srgbClr val="000000"/>
                          </a:solidFill>
                          <a:effectLst/>
                        </a:rPr>
                        <a:t>Actual harm</a:t>
                      </a:r>
                      <a:endParaRPr lang="en-US" sz="1600" b="0" dirty="0">
                        <a:solidFill>
                          <a:srgbClr val="000000"/>
                        </a:solidFill>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800" dirty="0">
                          <a:solidFill>
                            <a:srgbClr val="000000"/>
                          </a:solidFill>
                          <a:effectLst/>
                        </a:rPr>
                        <a:t>Victim must have suffered injury, property loss, loss of money</a:t>
                      </a:r>
                      <a:endParaRPr lang="en-US" sz="1600" dirty="0">
                        <a:solidFill>
                          <a:srgbClr val="000000"/>
                        </a:solidFill>
                        <a:effectLst/>
                        <a:latin typeface="Calibri"/>
                        <a:ea typeface="Calibri"/>
                        <a:cs typeface="Times New Roman"/>
                      </a:endParaRPr>
                    </a:p>
                  </a:txBody>
                  <a:tcPr marL="68580" marR="68580" marT="0" marB="0"/>
                </a:tc>
              </a:tr>
              <a:tr h="459212">
                <a:tc>
                  <a:txBody>
                    <a:bodyPr/>
                    <a:lstStyle/>
                    <a:p>
                      <a:pPr marL="0" marR="0" algn="l">
                        <a:lnSpc>
                          <a:spcPct val="115000"/>
                        </a:lnSpc>
                        <a:spcBef>
                          <a:spcPts val="0"/>
                        </a:spcBef>
                        <a:spcAft>
                          <a:spcPts val="0"/>
                        </a:spcAft>
                      </a:pPr>
                      <a:r>
                        <a:rPr lang="en-US" sz="1800" dirty="0">
                          <a:solidFill>
                            <a:srgbClr val="000000"/>
                          </a:solidFill>
                          <a:effectLst/>
                        </a:rPr>
                        <a:t>Defense Against Negligence</a:t>
                      </a:r>
                      <a:endParaRPr lang="en-US" sz="1600" dirty="0">
                        <a:solidFill>
                          <a:srgbClr val="000000"/>
                        </a:solidFill>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800" dirty="0">
                          <a:solidFill>
                            <a:srgbClr val="000000"/>
                          </a:solidFill>
                          <a:effectLst/>
                        </a:rPr>
                        <a:t> </a:t>
                      </a:r>
                      <a:endParaRPr lang="en-US" sz="1600" dirty="0">
                        <a:solidFill>
                          <a:srgbClr val="000000"/>
                        </a:solidFill>
                        <a:effectLst/>
                        <a:latin typeface="Calibri"/>
                        <a:ea typeface="Calibri"/>
                        <a:cs typeface="Times New Roman"/>
                      </a:endParaRPr>
                    </a:p>
                  </a:txBody>
                  <a:tcPr marL="68580" marR="68580" marT="0" marB="0"/>
                </a:tc>
              </a:tr>
              <a:tr h="459212">
                <a:tc>
                  <a:txBody>
                    <a:bodyPr/>
                    <a:lstStyle/>
                    <a:p>
                      <a:pPr marL="0" marR="0" algn="l">
                        <a:lnSpc>
                          <a:spcPct val="115000"/>
                        </a:lnSpc>
                        <a:spcBef>
                          <a:spcPts val="0"/>
                        </a:spcBef>
                        <a:spcAft>
                          <a:spcPts val="0"/>
                        </a:spcAft>
                      </a:pPr>
                      <a:r>
                        <a:rPr lang="en-US" sz="1800" b="0" dirty="0">
                          <a:solidFill>
                            <a:srgbClr val="000000"/>
                          </a:solidFill>
                          <a:effectLst/>
                        </a:rPr>
                        <a:t>Contributory negligence</a:t>
                      </a:r>
                      <a:endParaRPr lang="en-US" sz="1600" b="0" dirty="0">
                        <a:solidFill>
                          <a:srgbClr val="000000"/>
                        </a:solidFill>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800" dirty="0">
                          <a:solidFill>
                            <a:srgbClr val="000000"/>
                          </a:solidFill>
                          <a:effectLst/>
                        </a:rPr>
                        <a:t>Victim did something to help cause the injury</a:t>
                      </a:r>
                      <a:endParaRPr lang="en-US" sz="1600" dirty="0">
                        <a:solidFill>
                          <a:srgbClr val="000000"/>
                        </a:solidFill>
                        <a:effectLst/>
                        <a:latin typeface="Calibri"/>
                        <a:ea typeface="Calibri"/>
                        <a:cs typeface="Times New Roman"/>
                      </a:endParaRPr>
                    </a:p>
                  </a:txBody>
                  <a:tcPr marL="68580" marR="68580" marT="0" marB="0"/>
                </a:tc>
              </a:tr>
              <a:tr h="949985">
                <a:tc>
                  <a:txBody>
                    <a:bodyPr/>
                    <a:lstStyle/>
                    <a:p>
                      <a:pPr marL="0" marR="0" algn="l">
                        <a:lnSpc>
                          <a:spcPct val="115000"/>
                        </a:lnSpc>
                        <a:spcBef>
                          <a:spcPts val="0"/>
                        </a:spcBef>
                        <a:spcAft>
                          <a:spcPts val="0"/>
                        </a:spcAft>
                      </a:pPr>
                      <a:r>
                        <a:rPr lang="en-US" sz="1800" b="0" dirty="0">
                          <a:solidFill>
                            <a:srgbClr val="000000"/>
                          </a:solidFill>
                          <a:effectLst/>
                        </a:rPr>
                        <a:t>Comparative negligence</a:t>
                      </a:r>
                      <a:endParaRPr lang="en-US" sz="1600" b="0" dirty="0">
                        <a:solidFill>
                          <a:srgbClr val="000000"/>
                        </a:solidFill>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800" dirty="0">
                          <a:solidFill>
                            <a:srgbClr val="000000"/>
                          </a:solidFill>
                          <a:effectLst/>
                        </a:rPr>
                        <a:t>Carelessness of both parties weighed against each other</a:t>
                      </a:r>
                      <a:endParaRPr lang="en-US" sz="1600" dirty="0">
                        <a:solidFill>
                          <a:srgbClr val="000000"/>
                        </a:solidFill>
                        <a:effectLst/>
                        <a:latin typeface="Calibri"/>
                        <a:ea typeface="Calibri"/>
                        <a:cs typeface="Times New Roman"/>
                      </a:endParaRPr>
                    </a:p>
                  </a:txBody>
                  <a:tcPr marL="68580" marR="68580" marT="0" marB="0"/>
                </a:tc>
              </a:tr>
              <a:tr h="949985">
                <a:tc>
                  <a:txBody>
                    <a:bodyPr/>
                    <a:lstStyle/>
                    <a:p>
                      <a:pPr marL="0" marR="0" algn="l">
                        <a:lnSpc>
                          <a:spcPct val="115000"/>
                        </a:lnSpc>
                        <a:spcBef>
                          <a:spcPts val="0"/>
                        </a:spcBef>
                        <a:spcAft>
                          <a:spcPts val="0"/>
                        </a:spcAft>
                      </a:pPr>
                      <a:r>
                        <a:rPr lang="en-US" sz="1800" b="0" dirty="0">
                          <a:solidFill>
                            <a:srgbClr val="000000"/>
                          </a:solidFill>
                          <a:effectLst/>
                        </a:rPr>
                        <a:t>Assumption of risk</a:t>
                      </a:r>
                      <a:endParaRPr lang="en-US" sz="1600" b="0" dirty="0">
                        <a:solidFill>
                          <a:srgbClr val="000000"/>
                        </a:solidFill>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800" dirty="0">
                          <a:solidFill>
                            <a:srgbClr val="000000"/>
                          </a:solidFill>
                          <a:effectLst/>
                        </a:rPr>
                        <a:t>Plaintiff knew the risk but took the chance of being injured</a:t>
                      </a:r>
                      <a:endParaRPr lang="en-US" sz="1600" dirty="0">
                        <a:solidFill>
                          <a:srgbClr val="000000"/>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62604406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1981200" y="333375"/>
            <a:ext cx="8229600" cy="782638"/>
          </a:xfrm>
        </p:spPr>
        <p:txBody>
          <a:bodyPr/>
          <a:lstStyle/>
          <a:p>
            <a:endParaRPr lang="en-US" altLang="en-US">
              <a:solidFill>
                <a:schemeClr val="bg1"/>
              </a:solidFill>
            </a:endParaRPr>
          </a:p>
        </p:txBody>
      </p:sp>
      <p:sp>
        <p:nvSpPr>
          <p:cNvPr id="143363" name="Rectangle 3"/>
          <p:cNvSpPr>
            <a:spLocks noGrp="1" noChangeArrowheads="1"/>
          </p:cNvSpPr>
          <p:nvPr>
            <p:ph type="body" idx="1"/>
          </p:nvPr>
        </p:nvSpPr>
        <p:spPr>
          <a:xfrm>
            <a:off x="1992313" y="1628776"/>
            <a:ext cx="8229600" cy="4525963"/>
          </a:xfrm>
        </p:spPr>
        <p:txBody>
          <a:bodyPr/>
          <a:lstStyle/>
          <a:p>
            <a:endParaRPr lang="en-US" altLang="en-US"/>
          </a:p>
        </p:txBody>
      </p:sp>
    </p:spTree>
    <p:extLst>
      <p:ext uri="{BB962C8B-B14F-4D97-AF65-F5344CB8AC3E}">
        <p14:creationId xmlns:p14="http://schemas.microsoft.com/office/powerpoint/2010/main" val="47445675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5" name="Rectangle 7"/>
          <p:cNvSpPr>
            <a:spLocks noGrp="1" noChangeArrowheads="1"/>
          </p:cNvSpPr>
          <p:nvPr>
            <p:ph type="title"/>
          </p:nvPr>
        </p:nvSpPr>
        <p:spPr/>
        <p:txBody>
          <a:bodyPr/>
          <a:lstStyle/>
          <a:p>
            <a:endParaRPr lang="en-US" altLang="en-US"/>
          </a:p>
        </p:txBody>
      </p:sp>
      <p:sp>
        <p:nvSpPr>
          <p:cNvPr id="73736" name="Rectangle 8"/>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84999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09600"/>
            <a:ext cx="8153400" cy="914400"/>
          </a:xfrm>
        </p:spPr>
        <p:txBody>
          <a:bodyPr/>
          <a:lstStyle/>
          <a:p>
            <a:r>
              <a:rPr lang="en-US" dirty="0" smtClean="0"/>
              <a:t>Intentional vs. unintentional</a:t>
            </a:r>
            <a:endParaRPr lang="en-US" dirty="0"/>
          </a:p>
        </p:txBody>
      </p:sp>
      <p:sp>
        <p:nvSpPr>
          <p:cNvPr id="3" name="Content Placeholder 2"/>
          <p:cNvSpPr>
            <a:spLocks noGrp="1"/>
          </p:cNvSpPr>
          <p:nvPr>
            <p:ph idx="1"/>
          </p:nvPr>
        </p:nvSpPr>
        <p:spPr/>
        <p:txBody>
          <a:bodyPr/>
          <a:lstStyle/>
          <a:p>
            <a:r>
              <a:rPr lang="en-US" sz="4000" b="1" dirty="0">
                <a:solidFill>
                  <a:schemeClr val="tx2"/>
                </a:solidFill>
              </a:rPr>
              <a:t>Intentional</a:t>
            </a:r>
          </a:p>
          <a:p>
            <a:pPr lvl="1"/>
            <a:r>
              <a:rPr lang="en-US" sz="3600" dirty="0"/>
              <a:t>Causing damage or injury deliberately</a:t>
            </a:r>
          </a:p>
          <a:p>
            <a:pPr marL="457200" lvl="1" indent="0">
              <a:buNone/>
            </a:pPr>
            <a:endParaRPr lang="en-US" sz="3600" dirty="0"/>
          </a:p>
          <a:p>
            <a:r>
              <a:rPr lang="en-US" sz="4000" b="1" dirty="0">
                <a:solidFill>
                  <a:schemeClr val="tx2"/>
                </a:solidFill>
              </a:rPr>
              <a:t>Unintentional</a:t>
            </a:r>
          </a:p>
          <a:p>
            <a:pPr lvl="1"/>
            <a:r>
              <a:rPr lang="en-US" sz="3600" dirty="0"/>
              <a:t>Causing damage or injury through carelessness</a:t>
            </a:r>
            <a:endParaRPr lang="en-US" sz="3600" dirty="0"/>
          </a:p>
        </p:txBody>
      </p:sp>
    </p:spTree>
    <p:extLst>
      <p:ext uri="{BB962C8B-B14F-4D97-AF65-F5344CB8AC3E}">
        <p14:creationId xmlns:p14="http://schemas.microsoft.com/office/powerpoint/2010/main" val="2363247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2071"/>
            <a:ext cx="7772400" cy="914400"/>
          </a:xfrm>
        </p:spPr>
        <p:txBody>
          <a:bodyPr/>
          <a:lstStyle/>
          <a:p>
            <a:r>
              <a:rPr lang="en-US" dirty="0" smtClean="0"/>
              <a:t>Tort</a:t>
            </a:r>
            <a:endParaRPr lang="en-US" dirty="0"/>
          </a:p>
        </p:txBody>
      </p:sp>
      <p:sp>
        <p:nvSpPr>
          <p:cNvPr id="3" name="Content Placeholder 2"/>
          <p:cNvSpPr>
            <a:spLocks noGrp="1"/>
          </p:cNvSpPr>
          <p:nvPr>
            <p:ph idx="1"/>
          </p:nvPr>
        </p:nvSpPr>
        <p:spPr>
          <a:xfrm>
            <a:off x="1952531" y="937033"/>
            <a:ext cx="8334469" cy="5463767"/>
          </a:xfrm>
        </p:spPr>
        <p:txBody>
          <a:bodyPr/>
          <a:lstStyle/>
          <a:p>
            <a:pPr>
              <a:spcAft>
                <a:spcPts val="600"/>
              </a:spcAft>
            </a:pPr>
            <a:r>
              <a:rPr lang="en-US" dirty="0" smtClean="0"/>
              <a:t>Tort is based on the idea that </a:t>
            </a:r>
            <a:r>
              <a:rPr lang="en-US" b="1" dirty="0" smtClean="0">
                <a:solidFill>
                  <a:schemeClr val="tx2"/>
                </a:solidFill>
              </a:rPr>
              <a:t>everyone </a:t>
            </a:r>
            <a:r>
              <a:rPr lang="en-US" dirty="0" smtClean="0"/>
              <a:t>in our society </a:t>
            </a:r>
            <a:r>
              <a:rPr lang="en-US" b="1" dirty="0" smtClean="0">
                <a:solidFill>
                  <a:schemeClr val="tx2"/>
                </a:solidFill>
              </a:rPr>
              <a:t>has certain rights</a:t>
            </a:r>
            <a:r>
              <a:rPr lang="en-US" dirty="0" smtClean="0"/>
              <a:t>.</a:t>
            </a:r>
          </a:p>
          <a:p>
            <a:pPr lvl="1">
              <a:spcAft>
                <a:spcPts val="600"/>
              </a:spcAft>
            </a:pPr>
            <a:r>
              <a:rPr lang="en-US" dirty="0" smtClean="0"/>
              <a:t>Right to walk around freely without being arrested</a:t>
            </a:r>
          </a:p>
          <a:p>
            <a:pPr lvl="1">
              <a:spcAft>
                <a:spcPts val="600"/>
              </a:spcAft>
            </a:pPr>
            <a:r>
              <a:rPr lang="en-US" dirty="0" smtClean="0"/>
              <a:t>Right to privacy</a:t>
            </a:r>
          </a:p>
          <a:p>
            <a:pPr lvl="1">
              <a:spcAft>
                <a:spcPts val="600"/>
              </a:spcAft>
            </a:pPr>
            <a:r>
              <a:rPr lang="en-US" dirty="0" smtClean="0"/>
              <a:t>Right to one’s good name and reputation</a:t>
            </a:r>
          </a:p>
          <a:p>
            <a:pPr>
              <a:spcAft>
                <a:spcPts val="600"/>
              </a:spcAft>
            </a:pPr>
            <a:r>
              <a:rPr lang="en-US" dirty="0" smtClean="0"/>
              <a:t>Everyone has the duty to </a:t>
            </a:r>
            <a:r>
              <a:rPr lang="en-US" b="1" dirty="0" smtClean="0">
                <a:solidFill>
                  <a:schemeClr val="tx2"/>
                </a:solidFill>
              </a:rPr>
              <a:t>respect the rights of others.</a:t>
            </a:r>
          </a:p>
          <a:p>
            <a:pPr>
              <a:spcAft>
                <a:spcPts val="600"/>
              </a:spcAft>
            </a:pPr>
            <a:r>
              <a:rPr lang="en-US" dirty="0" smtClean="0"/>
              <a:t>Tort law enforces those rights and duties.</a:t>
            </a:r>
            <a:endParaRPr lang="en-US" dirty="0"/>
          </a:p>
        </p:txBody>
      </p:sp>
    </p:spTree>
    <p:extLst>
      <p:ext uri="{BB962C8B-B14F-4D97-AF65-F5344CB8AC3E}">
        <p14:creationId xmlns:p14="http://schemas.microsoft.com/office/powerpoint/2010/main" val="6894485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3572</Words>
  <Application>Microsoft Office PowerPoint</Application>
  <PresentationFormat>Widescreen</PresentationFormat>
  <Paragraphs>351</Paragraphs>
  <Slides>78</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78</vt:i4>
      </vt:variant>
    </vt:vector>
  </HeadingPairs>
  <TitlesOfParts>
    <vt:vector size="84" baseType="lpstr">
      <vt:lpstr>Arial</vt:lpstr>
      <vt:lpstr>Calibri</vt:lpstr>
      <vt:lpstr>Calibri Light</vt:lpstr>
      <vt:lpstr>Times New Roman</vt:lpstr>
      <vt:lpstr>Office Theme</vt:lpstr>
      <vt:lpstr>Diseño predeterminado</vt:lpstr>
      <vt:lpstr>PowerPoint Presentation</vt:lpstr>
      <vt:lpstr>Chapter 3 Tort Law</vt:lpstr>
      <vt:lpstr>Tort </vt:lpstr>
      <vt:lpstr>PowerPoint Presentation</vt:lpstr>
      <vt:lpstr>Chapter 3 Outline</vt:lpstr>
      <vt:lpstr>Tort</vt:lpstr>
      <vt:lpstr>Tort</vt:lpstr>
      <vt:lpstr>Intentional vs. unintentional</vt:lpstr>
      <vt:lpstr>Tort</vt:lpstr>
      <vt:lpstr>Tort</vt:lpstr>
      <vt:lpstr>Tortfeasor</vt:lpstr>
      <vt:lpstr>PowerPoint Presentation</vt:lpstr>
      <vt:lpstr>Remedies in Tort Law</vt:lpstr>
      <vt:lpstr>Remedies in Tort Law</vt:lpstr>
      <vt:lpstr>Intentional Torts Against Persons</vt:lpstr>
      <vt:lpstr>Assault and Battery</vt:lpstr>
      <vt:lpstr>Assault and Battery</vt:lpstr>
      <vt:lpstr>False Imprisonment</vt:lpstr>
      <vt:lpstr>McCann v. Wal-Mart Stores, Inc.</vt:lpstr>
      <vt:lpstr>McCann v. Wal-Mart Stores, Inc.</vt:lpstr>
      <vt:lpstr>Defamation</vt:lpstr>
      <vt:lpstr>Defamation: Libel</vt:lpstr>
      <vt:lpstr>Defamation: Libel </vt:lpstr>
      <vt:lpstr>Cameron Diaz Libel Case</vt:lpstr>
      <vt:lpstr>Defamation: Slander</vt:lpstr>
      <vt:lpstr>Wynn Vs. Francis</vt:lpstr>
      <vt:lpstr> </vt:lpstr>
      <vt:lpstr>PowerPoint Presentation</vt:lpstr>
      <vt:lpstr>Invasion of Privacy</vt:lpstr>
      <vt:lpstr>Invasion of Privacy</vt:lpstr>
      <vt:lpstr>Invasion Of Privacy</vt:lpstr>
      <vt:lpstr>Intentional Infliction of Emotional Distress</vt:lpstr>
      <vt:lpstr>Negligence</vt:lpstr>
      <vt:lpstr>Intentional Torts Against Property</vt:lpstr>
      <vt:lpstr>Trespass</vt:lpstr>
      <vt:lpstr>Conversion</vt:lpstr>
      <vt:lpstr>Nuisance</vt:lpstr>
      <vt:lpstr>Miller Vs. Jackson</vt:lpstr>
      <vt:lpstr>Disparagement</vt:lpstr>
      <vt:lpstr>Disparagement</vt:lpstr>
      <vt:lpstr>Chapter 3.2 </vt:lpstr>
      <vt:lpstr>Negligence</vt:lpstr>
      <vt:lpstr>4 Elements of Negligence</vt:lpstr>
      <vt:lpstr> Vocab</vt:lpstr>
      <vt:lpstr>1. Duty Of Care</vt:lpstr>
      <vt:lpstr>1. Duty Of Care</vt:lpstr>
      <vt:lpstr>2. Breach of Duty</vt:lpstr>
      <vt:lpstr>Reasonable Person Test</vt:lpstr>
      <vt:lpstr>Reasonable Person Test</vt:lpstr>
      <vt:lpstr>Reasonable Person Example</vt:lpstr>
      <vt:lpstr>3. Proximate Cause</vt:lpstr>
      <vt:lpstr>Proximate Cause</vt:lpstr>
      <vt:lpstr>3. Proximate Cause</vt:lpstr>
      <vt:lpstr>4. Actual Harm</vt:lpstr>
      <vt:lpstr>Negligent Cases</vt:lpstr>
      <vt:lpstr>McDonalds Case</vt:lpstr>
      <vt:lpstr>Agenda: 11/7/14 </vt:lpstr>
      <vt:lpstr>Agenda 11/10/14</vt:lpstr>
      <vt:lpstr>Defenses to Negligence</vt:lpstr>
      <vt:lpstr>Contributory Negligence</vt:lpstr>
      <vt:lpstr>Comparative Negligence</vt:lpstr>
      <vt:lpstr>50 % Rule</vt:lpstr>
      <vt:lpstr>Comparative Example</vt:lpstr>
      <vt:lpstr>Assumption of Risk</vt:lpstr>
      <vt:lpstr>Strict Liability</vt:lpstr>
      <vt:lpstr>Strict Liability</vt:lpstr>
      <vt:lpstr>Product Liability</vt:lpstr>
      <vt:lpstr>Product Liability Example</vt:lpstr>
      <vt:lpstr>Limits to Product Liability</vt:lpstr>
      <vt:lpstr>Tort Reform</vt:lpstr>
      <vt:lpstr>Survival Statues</vt:lpstr>
      <vt:lpstr>Wrongful Death Statue</vt:lpstr>
      <vt:lpstr>Remedies for Torts</vt:lpstr>
      <vt:lpstr>Remedies for Torts: Example</vt:lpstr>
      <vt:lpstr>Remedies for Tort : Example</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Luikart</dc:creator>
  <cp:lastModifiedBy>Ben Luikart</cp:lastModifiedBy>
  <cp:revision>1</cp:revision>
  <dcterms:created xsi:type="dcterms:W3CDTF">2017-03-03T22:00:13Z</dcterms:created>
  <dcterms:modified xsi:type="dcterms:W3CDTF">2017-03-03T22:00:37Z</dcterms:modified>
</cp:coreProperties>
</file>