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76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7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586" autoAdjust="0"/>
  </p:normalViewPr>
  <p:slideViewPr>
    <p:cSldViewPr snapToGrid="0">
      <p:cViewPr varScale="1">
        <p:scale>
          <a:sx n="109" d="100"/>
          <a:sy n="109" d="100"/>
        </p:scale>
        <p:origin x="5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E7B6-C1D4-416D-9B12-B15AD1BC79D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2CEA-DC3C-40B5-9A73-83D0E4EE31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62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E7B6-C1D4-416D-9B12-B15AD1BC79D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2CEA-DC3C-40B5-9A73-83D0E4EE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5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E7B6-C1D4-416D-9B12-B15AD1BC79D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2CEA-DC3C-40B5-9A73-83D0E4EE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7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E7B6-C1D4-416D-9B12-B15AD1BC79D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2CEA-DC3C-40B5-9A73-83D0E4EE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2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E7B6-C1D4-416D-9B12-B15AD1BC79D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2CEA-DC3C-40B5-9A73-83D0E4EE31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58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E7B6-C1D4-416D-9B12-B15AD1BC79D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2CEA-DC3C-40B5-9A73-83D0E4EE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8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E7B6-C1D4-416D-9B12-B15AD1BC79D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2CEA-DC3C-40B5-9A73-83D0E4EE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9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E7B6-C1D4-416D-9B12-B15AD1BC79D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2CEA-DC3C-40B5-9A73-83D0E4EE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2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E7B6-C1D4-416D-9B12-B15AD1BC79D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2CEA-DC3C-40B5-9A73-83D0E4EE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6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B16E7B6-C1D4-416D-9B12-B15AD1BC79D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142CEA-DC3C-40B5-9A73-83D0E4EE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8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E7B6-C1D4-416D-9B12-B15AD1BC79D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2CEA-DC3C-40B5-9A73-83D0E4EE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9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16E7B6-C1D4-416D-9B12-B15AD1BC79D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1142CEA-DC3C-40B5-9A73-83D0E4EE31C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83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01" y="814165"/>
            <a:ext cx="3842238" cy="34676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Chp</a:t>
            </a:r>
            <a:r>
              <a:rPr lang="en-US" sz="6600" b="1" dirty="0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6600" b="1" dirty="0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5</a:t>
            </a:r>
            <a:br>
              <a:rPr lang="en-US" sz="6600" b="1" dirty="0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en-US" sz="6600" b="1" dirty="0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en-US" sz="6600" b="1" dirty="0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en-US" sz="6600" b="1" dirty="0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Elements </a:t>
            </a:r>
            <a:r>
              <a:rPr lang="en-US" sz="6600" b="1" dirty="0" smtClean="0">
                <a:solidFill>
                  <a:srgbClr val="FFFF00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of a Contract</a:t>
            </a:r>
            <a:endParaRPr lang="en-US" sz="6600" b="1" dirty="0">
              <a:solidFill>
                <a:srgbClr val="FFFF00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373670" y="5046786"/>
            <a:ext cx="3455379" cy="624254"/>
          </a:xfrm>
        </p:spPr>
        <p:txBody>
          <a:bodyPr>
            <a:noAutofit/>
          </a:bodyPr>
          <a:lstStyle/>
          <a:p>
            <a:r>
              <a:rPr lang="en-US" sz="2800" dirty="0" smtClean="0"/>
              <a:t>Capacity and Legality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353" y="1213339"/>
            <a:ext cx="7315200" cy="433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Text Box 2"/>
          <p:cNvSpPr txBox="1">
            <a:spLocks noChangeArrowheads="1"/>
          </p:cNvSpPr>
          <p:nvPr/>
        </p:nvSpPr>
        <p:spPr bwMode="auto">
          <a:xfrm>
            <a:off x="1280565" y="524577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914400" indent="-9144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Ratification of Minors’ Contracts </a:t>
            </a:r>
          </a:p>
        </p:txBody>
      </p:sp>
      <p:sp>
        <p:nvSpPr>
          <p:cNvPr id="692227" name="Text Box 3"/>
          <p:cNvSpPr txBox="1">
            <a:spLocks noChangeArrowheads="1"/>
          </p:cNvSpPr>
          <p:nvPr/>
        </p:nvSpPr>
        <p:spPr bwMode="auto">
          <a:xfrm>
            <a:off x="1052639" y="1581993"/>
            <a:ext cx="922424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  <a:buSzPct val="65000"/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After reaching the age of majority, a person can </a:t>
            </a: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ratify</a:t>
            </a: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, or approve, contracts made during minority</a:t>
            </a: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.</a:t>
            </a:r>
          </a:p>
          <a:p>
            <a:pPr>
              <a:buClr>
                <a:srgbClr val="A50021"/>
              </a:buClr>
              <a:buSzPct val="65000"/>
              <a:defRPr/>
            </a:pPr>
            <a:endParaRPr lang="en-US" sz="3600" dirty="0">
              <a:effectLst>
                <a:outerShdw blurRad="38100" dist="38100" dir="2700000" algn="tl">
                  <a:srgbClr val="DDDDDD"/>
                </a:outerShdw>
              </a:effectLst>
              <a:latin typeface="Arial" pitchFamily="-110" charset="0"/>
              <a:ea typeface="Times New Roman" pitchFamily="-110" charset="0"/>
              <a:cs typeface="Times New Roman" pitchFamily="-110" charset="0"/>
            </a:endParaRPr>
          </a:p>
          <a:p>
            <a:pPr>
              <a:buClr>
                <a:srgbClr val="A50021"/>
              </a:buClr>
              <a:buSzPct val="65000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Ratification</a:t>
            </a: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:  act of agreeing to go along with a contract that could have been avoided. </a:t>
            </a:r>
            <a:endParaRPr lang="en-US" sz="3600" dirty="0">
              <a:effectLst>
                <a:outerShdw blurRad="38100" dist="38100" dir="2700000" algn="tl">
                  <a:srgbClr val="DDDDDD"/>
                </a:outerShdw>
              </a:effectLst>
              <a:latin typeface="Arial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Text Box 2"/>
          <p:cNvSpPr txBox="1">
            <a:spLocks noChangeArrowheads="1"/>
          </p:cNvSpPr>
          <p:nvPr/>
        </p:nvSpPr>
        <p:spPr bwMode="auto">
          <a:xfrm>
            <a:off x="1790363" y="370829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indent="-914400" algn="ctr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Contracts for Necessaries </a:t>
            </a:r>
          </a:p>
        </p:txBody>
      </p:sp>
      <p:sp>
        <p:nvSpPr>
          <p:cNvPr id="695299" name="Text Box 3"/>
          <p:cNvSpPr txBox="1">
            <a:spLocks noChangeArrowheads="1"/>
          </p:cNvSpPr>
          <p:nvPr/>
        </p:nvSpPr>
        <p:spPr bwMode="auto">
          <a:xfrm>
            <a:off x="656129" y="1376320"/>
            <a:ext cx="1098831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4025" indent="-454025">
              <a:buClr>
                <a:srgbClr val="A50021"/>
              </a:buClr>
              <a:buSzPct val="65000"/>
              <a:buBlip>
                <a:blip r:embed="rId2"/>
              </a:buBlip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A minor is held responsible for the fair value of necessaries</a:t>
            </a: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.</a:t>
            </a:r>
          </a:p>
          <a:p>
            <a:pPr>
              <a:buClr>
                <a:srgbClr val="A50021"/>
              </a:buClr>
              <a:buSzPct val="65000"/>
              <a:defRPr/>
            </a:pPr>
            <a:endParaRPr lang="en-US" sz="3600" dirty="0">
              <a:effectLst>
                <a:outerShdw blurRad="38100" dist="38100" dir="2700000" algn="tl">
                  <a:srgbClr val="DDDDDD"/>
                </a:outerShdw>
              </a:effectLst>
              <a:latin typeface="Arial" pitchFamily="-110" charset="0"/>
              <a:ea typeface="Times New Roman" pitchFamily="-110" charset="0"/>
              <a:cs typeface="Times New Roman" pitchFamily="-110" charset="0"/>
            </a:endParaRPr>
          </a:p>
          <a:p>
            <a:pPr marL="454025" indent="-454025">
              <a:buClr>
                <a:srgbClr val="A50021"/>
              </a:buClr>
              <a:buSzPct val="65000"/>
              <a:buBlip>
                <a:blip r:embed="rId2"/>
              </a:buBlip>
              <a:defRPr/>
            </a:pP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Necessaries</a:t>
            </a: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, or necessities, include food, clothing, shelter, and medical care.</a:t>
            </a:r>
          </a:p>
        </p:txBody>
      </p:sp>
    </p:spTree>
    <p:extLst>
      <p:ext uri="{BB962C8B-B14F-4D97-AF65-F5344CB8AC3E}">
        <p14:creationId xmlns:p14="http://schemas.microsoft.com/office/powerpoint/2010/main" val="28479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Text Box 2"/>
          <p:cNvSpPr txBox="1">
            <a:spLocks noChangeArrowheads="1"/>
          </p:cNvSpPr>
          <p:nvPr/>
        </p:nvSpPr>
        <p:spPr bwMode="auto">
          <a:xfrm>
            <a:off x="641292" y="119977"/>
            <a:ext cx="9894537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indent="-914400">
              <a:lnSpc>
                <a:spcPct val="90000"/>
              </a:lnSpc>
              <a:defRPr/>
            </a:pPr>
            <a:r>
              <a:rPr lang="en-US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	Other Contractual Capacity Rules 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(for certain types of contracts)</a:t>
            </a:r>
            <a:endParaRPr lang="en-US" sz="3200" b="1" dirty="0">
              <a:solidFill>
                <a:schemeClr val="accent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698372" name="Text Box 4"/>
          <p:cNvSpPr txBox="1">
            <a:spLocks noChangeArrowheads="1"/>
          </p:cNvSpPr>
          <p:nvPr/>
        </p:nvSpPr>
        <p:spPr bwMode="auto">
          <a:xfrm>
            <a:off x="955535" y="1833774"/>
            <a:ext cx="989588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98463" indent="-398463">
              <a:spcAft>
                <a:spcPts val="1200"/>
              </a:spcAft>
              <a:buClr>
                <a:srgbClr val="A50021"/>
              </a:buClr>
              <a:buSzPct val="65000"/>
              <a:buBlip>
                <a:blip r:embed="rId2"/>
              </a:buBlip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Mentally impaired </a:t>
            </a: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persons</a:t>
            </a:r>
            <a:endParaRPr lang="en-US" sz="3600" dirty="0">
              <a:effectLst>
                <a:outerShdw blurRad="38100" dist="38100" dir="2700000" algn="tl">
                  <a:srgbClr val="DDDDDD"/>
                </a:outerShdw>
              </a:effectLst>
              <a:latin typeface="Arial" pitchFamily="-110" charset="0"/>
              <a:ea typeface="Times New Roman" pitchFamily="-110" charset="0"/>
              <a:cs typeface="Times New Roman" pitchFamily="-110" charset="0"/>
            </a:endParaRPr>
          </a:p>
          <a:p>
            <a:pPr marL="398463" indent="-398463">
              <a:spcAft>
                <a:spcPts val="1200"/>
              </a:spcAft>
              <a:buClr>
                <a:srgbClr val="A50021"/>
              </a:buClr>
              <a:buSzPct val="65000"/>
              <a:buBlip>
                <a:blip r:embed="rId2"/>
              </a:buBlip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Intoxicated persons </a:t>
            </a: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– </a:t>
            </a: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Alcohol / Drugs</a:t>
            </a:r>
            <a:endParaRPr lang="en-US" sz="3600" dirty="0" smtClean="0">
              <a:solidFill>
                <a:schemeClr val="accent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-110" charset="0"/>
              <a:ea typeface="Times New Roman" pitchFamily="-110" charset="0"/>
              <a:cs typeface="Times New Roman" pitchFamily="-110" charset="0"/>
            </a:endParaRPr>
          </a:p>
          <a:p>
            <a:pPr marL="398463" indent="-398463">
              <a:spcAft>
                <a:spcPts val="1200"/>
              </a:spcAft>
              <a:buClr>
                <a:srgbClr val="A50021"/>
              </a:buClr>
              <a:buSzPct val="65000"/>
              <a:buBlip>
                <a:blip r:embed="rId2"/>
              </a:buBlip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Convicts – </a:t>
            </a: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people convicted of a crime</a:t>
            </a:r>
          </a:p>
          <a:p>
            <a:pPr marL="398463" indent="-398463">
              <a:spcAft>
                <a:spcPts val="1200"/>
              </a:spcAft>
              <a:buClr>
                <a:srgbClr val="A50021"/>
              </a:buClr>
              <a:buSzPct val="65000"/>
              <a:buBlip>
                <a:blip r:embed="rId2"/>
              </a:buBlip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Aliens – </a:t>
            </a: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people who are living in this country but are citizens of another country</a:t>
            </a:r>
            <a:endParaRPr lang="en-US" sz="3600" dirty="0" smtClean="0">
              <a:solidFill>
                <a:schemeClr val="accent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-110" charset="0"/>
              <a:ea typeface="Times New Roman" pitchFamily="-110" charset="0"/>
              <a:cs typeface="Times New Roman" pitchFamily="-110" charset="0"/>
            </a:endParaRPr>
          </a:p>
          <a:p>
            <a:pPr marL="398463" indent="-398463">
              <a:buClr>
                <a:srgbClr val="A50021"/>
              </a:buClr>
              <a:buSzPct val="65000"/>
              <a:buBlip>
                <a:blip r:embed="rId2"/>
              </a:buBlip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Enemy Aliens – </a:t>
            </a: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foreign born person designated as such during time of war. </a:t>
            </a:r>
            <a:endParaRPr lang="en-US" sz="3600" dirty="0">
              <a:solidFill>
                <a:schemeClr val="accent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3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777" y="-64354"/>
            <a:ext cx="10058400" cy="1449387"/>
          </a:xfrm>
        </p:spPr>
        <p:txBody>
          <a:bodyPr>
            <a:normAutofit/>
          </a:bodyPr>
          <a:lstStyle/>
          <a:p>
            <a:r>
              <a:rPr lang="en-US" sz="5400" b="1" dirty="0"/>
              <a:t>Contracts that must be in writing; 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0453" y="1635247"/>
            <a:ext cx="10058400" cy="4827099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900"/>
              <a:buFont typeface="Symbol" panose="05050102010706020507" pitchFamily="18" charset="2"/>
              <a:buBlip>
                <a:blip r:embed="rId2"/>
              </a:buBlip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 someone else’s debt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900"/>
              <a:buFont typeface="Symbol" panose="05050102010706020507" pitchFamily="18" charset="2"/>
              <a:buBlip>
                <a:blip r:embed="rId2"/>
              </a:buBlip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 debt for someone who has died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900"/>
              <a:buFont typeface="Symbol" panose="05050102010706020507" pitchFamily="18" charset="2"/>
              <a:buBlip>
                <a:blip r:embed="rId2"/>
              </a:buBlip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 than one year to perform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900"/>
              <a:buFont typeface="Symbol" panose="05050102010706020507" pitchFamily="18" charset="2"/>
              <a:buBlip>
                <a:blip r:embed="rId2"/>
              </a:buBlip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Consideration of marriage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900"/>
              <a:buFont typeface="Symbol" panose="05050102010706020507" pitchFamily="18" charset="2"/>
              <a:buBlip>
                <a:blip r:embed="rId2"/>
              </a:buBlip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Sale of good (UCC) – typically for goods/services over $500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900"/>
              <a:buFont typeface="Symbol" panose="05050102010706020507" pitchFamily="18" charset="2"/>
              <a:buBlip>
                <a:blip r:embed="rId2"/>
              </a:buBlip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sale of real property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64" name="AutoShape 3"/>
          <p:cNvCxnSpPr>
            <a:cxnSpLocks noChangeShapeType="1"/>
          </p:cNvCxnSpPr>
          <p:nvPr/>
        </p:nvCxnSpPr>
        <p:spPr bwMode="auto">
          <a:xfrm>
            <a:off x="1468395" y="1099238"/>
            <a:ext cx="8121650" cy="0"/>
          </a:xfrm>
          <a:prstGeom prst="straightConnector1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1468395" y="513451"/>
            <a:ext cx="80010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>
                <a:solidFill>
                  <a:srgbClr val="A50021"/>
                </a:solidFill>
                <a:cs typeface="Arial" panose="020B0604020202020204" pitchFamily="34" charset="0"/>
              </a:rPr>
              <a:t>Homework… </a:t>
            </a:r>
            <a:r>
              <a:rPr lang="en-US" altLang="en-US" sz="2400" b="1" dirty="0" smtClean="0">
                <a:solidFill>
                  <a:srgbClr val="A50021"/>
                </a:solidFill>
                <a:cs typeface="Arial" panose="020B0604020202020204" pitchFamily="34" charset="0"/>
              </a:rPr>
              <a:t>(answer in complete sentences)</a:t>
            </a:r>
            <a:endParaRPr lang="en-US" altLang="en-US" sz="2400" b="1" dirty="0">
              <a:solidFill>
                <a:srgbClr val="A50021"/>
              </a:solidFill>
              <a:cs typeface="Arial" panose="020B0604020202020204" pitchFamily="34" charset="0"/>
            </a:endParaRP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1615474" y="1529336"/>
            <a:ext cx="818515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2F1F5F"/>
              </a:buClr>
              <a:buFontTx/>
              <a:buAutoNum type="arabicPeriod"/>
            </a:pPr>
            <a:r>
              <a:rPr lang="en-US" altLang="en-US" sz="3200" dirty="0">
                <a:cs typeface="Times New Roman" panose="02020603050405020304" pitchFamily="18" charset="0"/>
              </a:rPr>
              <a:t>What does it mean to be a minor?</a:t>
            </a:r>
            <a:endParaRPr lang="en-US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1619250" y="2442001"/>
            <a:ext cx="89598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2F1F5F"/>
              </a:buClr>
              <a:buFontTx/>
              <a:buAutoNum type="arabicPeriod" startAt="2"/>
            </a:pPr>
            <a:r>
              <a:rPr lang="en-US" altLang="en-US" sz="3000" dirty="0">
                <a:cs typeface="Times New Roman" panose="02020603050405020304" pitchFamily="18" charset="0"/>
              </a:rPr>
              <a:t>What rights do minors have regarding contracts?</a:t>
            </a:r>
            <a:endParaRPr lang="en-US" altLang="en-US" sz="3200" dirty="0">
              <a:cs typeface="Times New Roman" panose="02020603050405020304" pitchFamily="18" charset="0"/>
            </a:endParaRPr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1615474" y="3242460"/>
            <a:ext cx="864235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2F1F5F"/>
              </a:buClr>
              <a:buFontTx/>
              <a:buAutoNum type="arabicPeriod" startAt="3"/>
            </a:pPr>
            <a:r>
              <a:rPr lang="en-US" altLang="en-US" sz="3200" dirty="0">
                <a:cs typeface="Times New Roman" panose="02020603050405020304" pitchFamily="18" charset="0"/>
              </a:rPr>
              <a:t>What contracts are voidable by a minor?</a:t>
            </a:r>
          </a:p>
        </p:txBody>
      </p:sp>
      <p:sp>
        <p:nvSpPr>
          <p:cNvPr id="40971" name="Text Box 12"/>
          <p:cNvSpPr txBox="1">
            <a:spLocks noChangeArrowheads="1"/>
          </p:cNvSpPr>
          <p:nvPr/>
        </p:nvSpPr>
        <p:spPr bwMode="auto">
          <a:xfrm>
            <a:off x="1676400" y="4034108"/>
            <a:ext cx="864235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2F1F5F"/>
              </a:buClr>
              <a:buFontTx/>
              <a:buAutoNum type="arabicPeriod" startAt="4"/>
            </a:pPr>
            <a:r>
              <a:rPr lang="en-US" altLang="en-US" sz="3200" dirty="0">
                <a:cs typeface="Times New Roman" panose="02020603050405020304" pitchFamily="18" charset="0"/>
              </a:rPr>
              <a:t>How can a person ratify a contract made in minority?</a:t>
            </a:r>
            <a:endParaRPr lang="en-US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40972" name="Text Box 13"/>
          <p:cNvSpPr txBox="1">
            <a:spLocks noChangeArrowheads="1"/>
          </p:cNvSpPr>
          <p:nvPr/>
        </p:nvSpPr>
        <p:spPr bwMode="auto">
          <a:xfrm>
            <a:off x="1733550" y="5268954"/>
            <a:ext cx="873125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2F1F5F"/>
              </a:buClr>
              <a:buFontTx/>
              <a:buAutoNum type="arabicPeriod" startAt="5"/>
            </a:pPr>
            <a:r>
              <a:rPr lang="en-US" altLang="en-US" sz="3200" dirty="0">
                <a:cs typeface="Times New Roman" panose="02020603050405020304" pitchFamily="18" charset="0"/>
              </a:rPr>
              <a:t>Name two other classes of persons who are able to avoid contracts.</a:t>
            </a:r>
            <a:endParaRPr lang="en-US" altLang="en-US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Age guidelines….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600" dirty="0" smtClean="0"/>
              <a:t>A minor is 17 years, 363 days old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Age of “majority” legal adult starts at 17 years 364 (legal adult starts on the day before your 18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birthday).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Text Box 2"/>
          <p:cNvSpPr txBox="1">
            <a:spLocks noChangeArrowheads="1"/>
          </p:cNvSpPr>
          <p:nvPr/>
        </p:nvSpPr>
        <p:spPr bwMode="auto">
          <a:xfrm>
            <a:off x="633202" y="1137361"/>
            <a:ext cx="1018585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4025" indent="-4540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A50021"/>
              </a:buClr>
              <a:buSzPct val="65000"/>
              <a:buFontTx/>
              <a:buBlip>
                <a:blip r:embed="rId2"/>
              </a:buBlip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Some states have declared that minors who are no longer under the control of their parents are </a:t>
            </a: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emancipated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buClr>
                <a:srgbClr val="A50021"/>
              </a:buClr>
              <a:buSzPct val="65000"/>
            </a:pP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eaLnBrk="1" hangingPunct="1">
              <a:buClr>
                <a:srgbClr val="A50021"/>
              </a:buClr>
              <a:buSzPct val="65000"/>
              <a:buFontTx/>
              <a:buBlip>
                <a:blip r:embed="rId2"/>
              </a:buBlip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This means they are responsible for their contracts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buClr>
                <a:srgbClr val="A50021"/>
              </a:buClr>
              <a:buSzPct val="65000"/>
            </a:pPr>
            <a:endParaRPr lang="en-US" altLang="en-US" sz="32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eaLnBrk="1" hangingPunct="1">
              <a:buClr>
                <a:srgbClr val="A50021"/>
              </a:buClr>
              <a:buSzPct val="65000"/>
              <a:buBlip>
                <a:blip r:embed="rId2"/>
              </a:buBlip>
            </a:pP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A minor who marries or leaves home, giving up all rights to parental support, is considered emancipated and is said to have </a:t>
            </a:r>
            <a:r>
              <a:rPr lang="en-US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abandoned</a:t>
            </a: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 the protection afforded him or her as a minor. </a:t>
            </a:r>
          </a:p>
          <a:p>
            <a:pPr marL="0" indent="0" eaLnBrk="1" hangingPunct="1">
              <a:buClr>
                <a:srgbClr val="A50021"/>
              </a:buClr>
              <a:buSzPct val="65000"/>
            </a:pP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74819" name="Text Box 3"/>
          <p:cNvSpPr txBox="1">
            <a:spLocks noChangeArrowheads="1"/>
          </p:cNvSpPr>
          <p:nvPr/>
        </p:nvSpPr>
        <p:spPr bwMode="auto">
          <a:xfrm>
            <a:off x="1666959" y="217573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indent="-914400" algn="ctr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Emancipation and Abandonment </a:t>
            </a:r>
          </a:p>
        </p:txBody>
      </p:sp>
    </p:spTree>
    <p:extLst>
      <p:ext uri="{BB962C8B-B14F-4D97-AF65-F5344CB8AC3E}">
        <p14:creationId xmlns:p14="http://schemas.microsoft.com/office/powerpoint/2010/main" val="212774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Text Box 2"/>
          <p:cNvSpPr txBox="1">
            <a:spLocks noChangeArrowheads="1"/>
          </p:cNvSpPr>
          <p:nvPr/>
        </p:nvSpPr>
        <p:spPr bwMode="auto">
          <a:xfrm>
            <a:off x="1060731" y="1573902"/>
            <a:ext cx="1017101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4025" indent="-454025">
              <a:spcAft>
                <a:spcPts val="2400"/>
              </a:spcAft>
              <a:buClr>
                <a:srgbClr val="A50021"/>
              </a:buClr>
              <a:buSzPct val="65000"/>
              <a:buBlip>
                <a:blip r:embed="rId2"/>
              </a:buBlip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If a minor claims to be over the age of majority, then he or she has committed </a:t>
            </a: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fraud</a:t>
            </a: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.</a:t>
            </a:r>
          </a:p>
          <a:p>
            <a:pPr marL="454025" indent="-454025">
              <a:buClr>
                <a:srgbClr val="A50021"/>
              </a:buClr>
              <a:buSzPct val="65000"/>
              <a:buBlip>
                <a:blip r:embed="rId2"/>
              </a:buBlip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Fraud is a wrongful act, and minors are responsible for their wrongful acts.</a:t>
            </a:r>
          </a:p>
        </p:txBody>
      </p:sp>
      <p:sp>
        <p:nvSpPr>
          <p:cNvPr id="676867" name="Text Box 3"/>
          <p:cNvSpPr txBox="1">
            <a:spLocks noChangeArrowheads="1"/>
          </p:cNvSpPr>
          <p:nvPr/>
        </p:nvSpPr>
        <p:spPr bwMode="auto">
          <a:xfrm>
            <a:off x="1424198" y="451749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indent="-914400" algn="ctr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Misrepresentation of Age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132" y="4339472"/>
            <a:ext cx="3851868" cy="242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Text Box 2"/>
          <p:cNvSpPr txBox="1">
            <a:spLocks noChangeArrowheads="1"/>
          </p:cNvSpPr>
          <p:nvPr/>
        </p:nvSpPr>
        <p:spPr bwMode="auto">
          <a:xfrm>
            <a:off x="1638300" y="346553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indent="-914400" algn="ctr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Contracts of Minors </a:t>
            </a:r>
          </a:p>
        </p:txBody>
      </p:sp>
      <p:sp>
        <p:nvSpPr>
          <p:cNvPr id="680963" name="Text Box 3"/>
          <p:cNvSpPr txBox="1">
            <a:spLocks noChangeArrowheads="1"/>
          </p:cNvSpPr>
          <p:nvPr/>
        </p:nvSpPr>
        <p:spPr bwMode="auto">
          <a:xfrm>
            <a:off x="656128" y="1306865"/>
            <a:ext cx="1073745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  <a:buSzPct val="65000"/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The law shields minors when they make contracts to protect them from </a:t>
            </a: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unscrupulous </a:t>
            </a: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adults. Minors may be vulnerable because of</a:t>
            </a:r>
          </a:p>
        </p:txBody>
      </p:sp>
      <p:sp>
        <p:nvSpPr>
          <p:cNvPr id="680964" name="Text Box 4"/>
          <p:cNvSpPr txBox="1">
            <a:spLocks noChangeArrowheads="1"/>
          </p:cNvSpPr>
          <p:nvPr/>
        </p:nvSpPr>
        <p:spPr bwMode="auto">
          <a:xfrm>
            <a:off x="1457240" y="3670873"/>
            <a:ext cx="800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4025" indent="-454025">
              <a:buClr>
                <a:srgbClr val="A50021"/>
              </a:buClr>
              <a:buSzPct val="65000"/>
              <a:buBlip>
                <a:blip r:embed="rId2"/>
              </a:buBlip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Immaturity</a:t>
            </a:r>
          </a:p>
          <a:p>
            <a:pPr marL="454025" indent="-454025">
              <a:buClr>
                <a:srgbClr val="A50021"/>
              </a:buClr>
              <a:buSzPct val="65000"/>
              <a:buBlip>
                <a:blip r:embed="rId2"/>
              </a:buBlip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Inexperience</a:t>
            </a:r>
          </a:p>
        </p:txBody>
      </p:sp>
      <p:sp>
        <p:nvSpPr>
          <p:cNvPr id="680966" name="Text Box 6"/>
          <p:cNvSpPr txBox="1">
            <a:spLocks noChangeArrowheads="1"/>
          </p:cNvSpPr>
          <p:nvPr/>
        </p:nvSpPr>
        <p:spPr bwMode="auto">
          <a:xfrm>
            <a:off x="5795919" y="3661169"/>
            <a:ext cx="55976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4025" indent="-4540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A50021"/>
              </a:buClr>
              <a:buSzPct val="65000"/>
              <a:buFontTx/>
              <a:buBlip>
                <a:blip r:embed="rId2"/>
              </a:buBlip>
            </a:pPr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Lack of education</a:t>
            </a:r>
          </a:p>
          <a:p>
            <a:pPr eaLnBrk="1" hangingPunct="1">
              <a:buClr>
                <a:srgbClr val="A50021"/>
              </a:buClr>
              <a:buSzPct val="65000"/>
              <a:buFontTx/>
              <a:buBlip>
                <a:blip r:embed="rId2"/>
              </a:buBlip>
            </a:pPr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Naïveté (Innocence)</a:t>
            </a:r>
            <a:endParaRPr lang="en-US" altLang="en-US" sz="3600" dirty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2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Text Box 2"/>
          <p:cNvSpPr txBox="1">
            <a:spLocks noChangeArrowheads="1"/>
          </p:cNvSpPr>
          <p:nvPr/>
        </p:nvSpPr>
        <p:spPr bwMode="auto">
          <a:xfrm>
            <a:off x="1911743" y="540761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indent="-914400" algn="ctr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Voidable Contracts </a:t>
            </a:r>
          </a:p>
        </p:txBody>
      </p:sp>
      <p:sp>
        <p:nvSpPr>
          <p:cNvPr id="683011" name="Text Box 3"/>
          <p:cNvSpPr txBox="1">
            <a:spLocks noChangeArrowheads="1"/>
          </p:cNvSpPr>
          <p:nvPr/>
        </p:nvSpPr>
        <p:spPr bwMode="auto">
          <a:xfrm>
            <a:off x="898889" y="1525350"/>
            <a:ext cx="1031667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buClr>
                <a:srgbClr val="A50021"/>
              </a:buClr>
              <a:buSzPct val="65000"/>
              <a:buFont typeface="Wingdings" panose="05000000000000000000" pitchFamily="2" charset="2"/>
              <a:buChar char="§"/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Contracts made by minors are voidable by the minor. </a:t>
            </a:r>
          </a:p>
          <a:p>
            <a:pPr>
              <a:buClr>
                <a:srgbClr val="A50021"/>
              </a:buClr>
              <a:buSzPct val="65000"/>
              <a:defRPr/>
            </a:pPr>
            <a:endParaRPr lang="en-US" sz="3600" dirty="0">
              <a:effectLst>
                <a:outerShdw blurRad="38100" dist="38100" dir="2700000" algn="tl">
                  <a:srgbClr val="DDDDDD"/>
                </a:outerShdw>
              </a:effectLst>
              <a:latin typeface="Arial" pitchFamily="-110" charset="0"/>
              <a:ea typeface="Times New Roman" pitchFamily="-110" charset="0"/>
              <a:cs typeface="Times New Roman" pitchFamily="-110" charset="0"/>
            </a:endParaRPr>
          </a:p>
          <a:p>
            <a:pPr marL="571500" indent="-571500">
              <a:buClr>
                <a:srgbClr val="A50021"/>
              </a:buClr>
              <a:buSzPct val="65000"/>
              <a:buFont typeface="Wingdings" panose="05000000000000000000" pitchFamily="2" charset="2"/>
              <a:buChar char="§"/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This means that minors may disaffirm, or avoid, their contracts if they so choose.</a:t>
            </a:r>
          </a:p>
        </p:txBody>
      </p:sp>
    </p:spTree>
    <p:extLst>
      <p:ext uri="{BB962C8B-B14F-4D97-AF65-F5344CB8AC3E}">
        <p14:creationId xmlns:p14="http://schemas.microsoft.com/office/powerpoint/2010/main" val="41870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Text Box 2"/>
          <p:cNvSpPr txBox="1">
            <a:spLocks noChangeArrowheads="1"/>
          </p:cNvSpPr>
          <p:nvPr/>
        </p:nvSpPr>
        <p:spPr bwMode="auto">
          <a:xfrm>
            <a:off x="1701351" y="322276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indent="-914400" algn="ctr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Voidable Contracts </a:t>
            </a:r>
          </a:p>
        </p:txBody>
      </p:sp>
      <p:sp>
        <p:nvSpPr>
          <p:cNvPr id="684035" name="Text Box 3"/>
          <p:cNvSpPr txBox="1">
            <a:spLocks noChangeArrowheads="1"/>
          </p:cNvSpPr>
          <p:nvPr/>
        </p:nvSpPr>
        <p:spPr bwMode="auto">
          <a:xfrm>
            <a:off x="793020" y="1395876"/>
            <a:ext cx="1068957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  <a:buSzPct val="65000"/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To </a:t>
            </a: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disaffirm</a:t>
            </a: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 a contract means to show the intent not to live up to the contract by a statement or some other act.</a:t>
            </a:r>
          </a:p>
        </p:txBody>
      </p:sp>
      <p:sp>
        <p:nvSpPr>
          <p:cNvPr id="684036" name="Text Box 4"/>
          <p:cNvSpPr txBox="1">
            <a:spLocks noChangeArrowheads="1"/>
          </p:cNvSpPr>
          <p:nvPr/>
        </p:nvSpPr>
        <p:spPr bwMode="auto">
          <a:xfrm>
            <a:off x="793020" y="3656927"/>
            <a:ext cx="1068957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  <a:buSzPct val="65000"/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By permitting minors to have the privilege of disaffirming contracts, the law provides young people with a second chance when they use poor judgment.</a:t>
            </a:r>
          </a:p>
        </p:txBody>
      </p:sp>
    </p:spTree>
    <p:extLst>
      <p:ext uri="{BB962C8B-B14F-4D97-AF65-F5344CB8AC3E}">
        <p14:creationId xmlns:p14="http://schemas.microsoft.com/office/powerpoint/2010/main" val="39717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Text Box 2"/>
          <p:cNvSpPr txBox="1">
            <a:spLocks noChangeArrowheads="1"/>
          </p:cNvSpPr>
          <p:nvPr/>
        </p:nvSpPr>
        <p:spPr bwMode="auto">
          <a:xfrm>
            <a:off x="1822731" y="273724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indent="-914400" algn="ctr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Returning </a:t>
            </a: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Goods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686083" name="Text Box 3"/>
          <p:cNvSpPr txBox="1">
            <a:spLocks noChangeArrowheads="1"/>
          </p:cNvSpPr>
          <p:nvPr/>
        </p:nvSpPr>
        <p:spPr bwMode="auto">
          <a:xfrm>
            <a:off x="510471" y="1501073"/>
            <a:ext cx="1125534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  <a:buSzPct val="65000"/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If a minor still has the merchandise he or she received upon entering a contract, </a:t>
            </a: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this merchandise </a:t>
            </a: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must be returned when the contract is disaffirmed.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150" y="4123592"/>
            <a:ext cx="2480591" cy="213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Text Box 2"/>
          <p:cNvSpPr txBox="1">
            <a:spLocks noChangeArrowheads="1"/>
          </p:cNvSpPr>
          <p:nvPr/>
        </p:nvSpPr>
        <p:spPr bwMode="auto">
          <a:xfrm>
            <a:off x="277152" y="17662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indent="-914400" algn="ctr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Disaffirming the Whole Contract </a:t>
            </a:r>
          </a:p>
        </p:txBody>
      </p:sp>
      <p:sp>
        <p:nvSpPr>
          <p:cNvPr id="687107" name="Text Box 3"/>
          <p:cNvSpPr txBox="1">
            <a:spLocks noChangeArrowheads="1"/>
          </p:cNvSpPr>
          <p:nvPr/>
        </p:nvSpPr>
        <p:spPr bwMode="auto">
          <a:xfrm>
            <a:off x="525982" y="984651"/>
            <a:ext cx="86106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A50021"/>
              </a:buClr>
              <a:buSzPct val="65000"/>
            </a:pPr>
            <a:r>
              <a:rPr lang="en-US" altLang="en-US" sz="33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 minor may not affirm parts of a contract that are favorable and disaffirm the unfavorable parts.</a:t>
            </a:r>
            <a:endParaRPr lang="en-US" altLang="en-US" sz="3600" dirty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87108" name="Text Box 4"/>
          <p:cNvSpPr txBox="1">
            <a:spLocks noChangeArrowheads="1"/>
          </p:cNvSpPr>
          <p:nvPr/>
        </p:nvSpPr>
        <p:spPr bwMode="auto">
          <a:xfrm>
            <a:off x="409891" y="3571344"/>
            <a:ext cx="115864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indent="-914400" algn="ctr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Disaffirming Contracts </a:t>
            </a: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Made with 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  <a:ea typeface="Times New Roman" pitchFamily="-110" charset="0"/>
                <a:cs typeface="Times New Roman" pitchFamily="-110" charset="0"/>
              </a:rPr>
              <a:t>Other Minors</a:t>
            </a:r>
          </a:p>
        </p:txBody>
      </p:sp>
      <p:sp>
        <p:nvSpPr>
          <p:cNvPr id="687109" name="Text Box 5"/>
          <p:cNvSpPr txBox="1">
            <a:spLocks noChangeArrowheads="1"/>
          </p:cNvSpPr>
          <p:nvPr/>
        </p:nvSpPr>
        <p:spPr bwMode="auto">
          <a:xfrm>
            <a:off x="3581400" y="4329576"/>
            <a:ext cx="86106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A50021"/>
              </a:buClr>
              <a:buSzPct val="65000"/>
            </a:pPr>
            <a:r>
              <a:rPr lang="en-US" altLang="en-US" sz="33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When two minors enter into a contract with each other, both parties have the right to disaffirm the contract.</a:t>
            </a:r>
            <a:endParaRPr lang="en-US" altLang="en-US" sz="3600" dirty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4">
      <a:dk1>
        <a:srgbClr val="000000"/>
      </a:dk1>
      <a:lt1>
        <a:srgbClr val="FFD995"/>
      </a:lt1>
      <a:dk2>
        <a:srgbClr val="5E5E5E"/>
      </a:dk2>
      <a:lt2>
        <a:srgbClr val="DEDEDE"/>
      </a:lt2>
      <a:accent1>
        <a:srgbClr val="0070C0"/>
      </a:accent1>
      <a:accent2>
        <a:srgbClr val="A6B727"/>
      </a:accent2>
      <a:accent3>
        <a:srgbClr val="FE9E00"/>
      </a:accent3>
      <a:accent4>
        <a:srgbClr val="005390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909</TotalTime>
  <Words>558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Adobe Heiti Std R</vt:lpstr>
      <vt:lpstr>ＭＳ Ｐゴシック</vt:lpstr>
      <vt:lpstr>Arial</vt:lpstr>
      <vt:lpstr>Calibri</vt:lpstr>
      <vt:lpstr>Calibri Light</vt:lpstr>
      <vt:lpstr>Symbol</vt:lpstr>
      <vt:lpstr>Times New Roman</vt:lpstr>
      <vt:lpstr>Wingdings</vt:lpstr>
      <vt:lpstr>Retrospect</vt:lpstr>
      <vt:lpstr>Chp 5  Elements of a Contract</vt:lpstr>
      <vt:lpstr>Age guidelines….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Contracts that must be in writing; 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Luikart</dc:creator>
  <cp:lastModifiedBy>Ben Luikart</cp:lastModifiedBy>
  <cp:revision>17</cp:revision>
  <dcterms:created xsi:type="dcterms:W3CDTF">2015-10-26T22:31:57Z</dcterms:created>
  <dcterms:modified xsi:type="dcterms:W3CDTF">2017-04-12T21:11:08Z</dcterms:modified>
</cp:coreProperties>
</file>