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385" r:id="rId2"/>
    <p:sldId id="352" r:id="rId3"/>
    <p:sldId id="396" r:id="rId4"/>
    <p:sldId id="353" r:id="rId5"/>
    <p:sldId id="379" r:id="rId6"/>
    <p:sldId id="380" r:id="rId7"/>
    <p:sldId id="394" r:id="rId8"/>
    <p:sldId id="392" r:id="rId9"/>
    <p:sldId id="395" r:id="rId10"/>
    <p:sldId id="393" r:id="rId11"/>
    <p:sldId id="362" r:id="rId12"/>
    <p:sldId id="387" r:id="rId13"/>
    <p:sldId id="388" r:id="rId14"/>
    <p:sldId id="390" r:id="rId15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E05B00"/>
    <a:srgbClr val="FF6600"/>
    <a:srgbClr val="0099CC"/>
    <a:srgbClr val="660066"/>
    <a:srgbClr val="0000FF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2" autoAdjust="0"/>
    <p:restoredTop sz="94548" autoAdjust="0"/>
  </p:normalViewPr>
  <p:slideViewPr>
    <p:cSldViewPr>
      <p:cViewPr varScale="1">
        <p:scale>
          <a:sx n="106" d="100"/>
          <a:sy n="106" d="100"/>
        </p:scale>
        <p:origin x="2034" y="11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9034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48" y="0"/>
            <a:ext cx="4029033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8258"/>
            <a:ext cx="4029034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48" y="6658258"/>
            <a:ext cx="4029033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BCC68102-CECC-4600-8BFA-5208B45CF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26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9034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48" y="0"/>
            <a:ext cx="4029033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4013" y="527050"/>
            <a:ext cx="3506787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155" y="3329940"/>
            <a:ext cx="7438091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58258"/>
            <a:ext cx="4029034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48" y="6658258"/>
            <a:ext cx="4029033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ED79471B-4CD6-40D0-AC65-7952FF8D2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60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4886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288" indent="-2916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598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237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9877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6515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155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9794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6433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1BD9B3-2FAD-4B9B-8C96-356DD49D554F}" type="slidenum">
              <a:rPr lang="en-US" b="0" smtClean="0"/>
              <a:pPr eaLnBrk="1" hangingPunct="1"/>
              <a:t>10</a:t>
            </a:fld>
            <a:endParaRPr lang="en-US" b="0" smtClean="0"/>
          </a:p>
        </p:txBody>
      </p:sp>
    </p:spTree>
    <p:extLst>
      <p:ext uri="{BB962C8B-B14F-4D97-AF65-F5344CB8AC3E}">
        <p14:creationId xmlns:p14="http://schemas.microsoft.com/office/powerpoint/2010/main" val="605286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20" indent="-233320" eaLnBrk="1" hangingPunct="1"/>
            <a:r>
              <a:rPr lang="en-US" dirty="0" smtClean="0"/>
              <a:t>69</a:t>
            </a:r>
            <a:endParaRPr lang="en-US" b="1" dirty="0" smtClean="0"/>
          </a:p>
          <a:p>
            <a:pPr marL="233320" indent="-233320" eaLnBrk="1" hangingPunct="1"/>
            <a:r>
              <a:rPr lang="en-US" dirty="0" smtClean="0"/>
              <a:t>70</a:t>
            </a:r>
            <a:endParaRPr lang="en-US" b="1" dirty="0" smtClean="0"/>
          </a:p>
          <a:p>
            <a:pPr marL="233320" indent="-233320" eaLnBrk="1" hangingPunct="1"/>
            <a:r>
              <a:rPr lang="en-US" dirty="0" smtClean="0"/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1192562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288" indent="-2916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598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237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9877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6515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155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9794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6433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EF3228-4A0F-4E4A-9F18-49183CB96FA5}" type="slidenum">
              <a:rPr lang="en-US" b="0" smtClean="0"/>
              <a:pPr eaLnBrk="1" hangingPunct="1"/>
              <a:t>12</a:t>
            </a:fld>
            <a:endParaRPr lang="en-US" b="0" smtClean="0"/>
          </a:p>
        </p:txBody>
      </p:sp>
    </p:spTree>
    <p:extLst>
      <p:ext uri="{BB962C8B-B14F-4D97-AF65-F5344CB8AC3E}">
        <p14:creationId xmlns:p14="http://schemas.microsoft.com/office/powerpoint/2010/main" val="1177451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r>
              <a:rPr lang="en-US" baseline="0" dirty="0" smtClean="0"/>
              <a:t> needs to have social media (</a:t>
            </a:r>
            <a:r>
              <a:rPr lang="en-US" baseline="0" dirty="0" err="1" smtClean="0"/>
              <a:t>facebook</a:t>
            </a:r>
            <a:r>
              <a:rPr lang="en-US" baseline="0" dirty="0" smtClean="0"/>
              <a:t>, twitter…) added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79471B-4CD6-40D0-AC65-7952FF8D25B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71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288" indent="-2916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598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237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9877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6515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155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9794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6433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3288AE-4F64-4D0D-9144-B7D3160EC3BC}" type="slidenum">
              <a:rPr lang="en-US" b="0" smtClean="0"/>
              <a:pPr eaLnBrk="1" hangingPunct="1"/>
              <a:t>14</a:t>
            </a:fld>
            <a:endParaRPr lang="en-US" b="0" smtClean="0"/>
          </a:p>
        </p:txBody>
      </p:sp>
    </p:spTree>
    <p:extLst>
      <p:ext uri="{BB962C8B-B14F-4D97-AF65-F5344CB8AC3E}">
        <p14:creationId xmlns:p14="http://schemas.microsoft.com/office/powerpoint/2010/main" val="239934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288" indent="-2916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598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237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9877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6515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155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9794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6433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3E477E-3CA1-4651-9C0A-2B2EFA94F05E}" type="slidenum">
              <a:rPr lang="en-US" b="0" smtClean="0"/>
              <a:pPr eaLnBrk="1" hangingPunct="1"/>
              <a:t>2</a:t>
            </a:fld>
            <a:endParaRPr lang="en-US" b="0" smtClean="0"/>
          </a:p>
        </p:txBody>
      </p:sp>
    </p:spTree>
    <p:extLst>
      <p:ext uri="{BB962C8B-B14F-4D97-AF65-F5344CB8AC3E}">
        <p14:creationId xmlns:p14="http://schemas.microsoft.com/office/powerpoint/2010/main" val="3744952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288" indent="-2916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598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237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9877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6515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155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9794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6433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79DCD6D-9D04-4D3A-9EE3-412AE5AF8A0F}" type="slidenum">
              <a:rPr lang="en-US" b="0" smtClean="0"/>
              <a:pPr eaLnBrk="1" hangingPunct="1"/>
              <a:t>3</a:t>
            </a:fld>
            <a:endParaRPr lang="en-US" b="0" smtClean="0"/>
          </a:p>
        </p:txBody>
      </p:sp>
    </p:spTree>
    <p:extLst>
      <p:ext uri="{BB962C8B-B14F-4D97-AF65-F5344CB8AC3E}">
        <p14:creationId xmlns:p14="http://schemas.microsoft.com/office/powerpoint/2010/main" val="180270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20" indent="-233320" eaLnBrk="1" hangingPunct="1"/>
            <a:r>
              <a:rPr lang="en-US" dirty="0" smtClean="0"/>
              <a:t>64</a:t>
            </a:r>
          </a:p>
          <a:p>
            <a:pPr marL="699959" lvl="1" indent="-233320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4434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288" indent="-2916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598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237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9877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6515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155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9794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6433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79DCD6D-9D04-4D3A-9EE3-412AE5AF8A0F}" type="slidenum">
              <a:rPr lang="en-US" b="0" smtClean="0"/>
              <a:pPr eaLnBrk="1" hangingPunct="1"/>
              <a:t>5</a:t>
            </a:fld>
            <a:endParaRPr lang="en-US" b="0" smtClean="0"/>
          </a:p>
        </p:txBody>
      </p:sp>
    </p:spTree>
    <p:extLst>
      <p:ext uri="{BB962C8B-B14F-4D97-AF65-F5344CB8AC3E}">
        <p14:creationId xmlns:p14="http://schemas.microsoft.com/office/powerpoint/2010/main" val="2381933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288" indent="-2916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598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237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9877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6515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155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9794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6433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531141-AEAB-40C3-8902-497620D8311F}" type="slidenum">
              <a:rPr lang="en-US" b="0" smtClean="0"/>
              <a:pPr eaLnBrk="1" hangingPunct="1"/>
              <a:t>6</a:t>
            </a:fld>
            <a:endParaRPr lang="en-US" b="0" smtClean="0"/>
          </a:p>
        </p:txBody>
      </p:sp>
    </p:spTree>
    <p:extLst>
      <p:ext uri="{BB962C8B-B14F-4D97-AF65-F5344CB8AC3E}">
        <p14:creationId xmlns:p14="http://schemas.microsoft.com/office/powerpoint/2010/main" val="3052317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288" indent="-2916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598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237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9877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6515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155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9794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6433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1BD9B3-2FAD-4B9B-8C96-356DD49D554F}" type="slidenum">
              <a:rPr lang="en-US" b="0" smtClean="0"/>
              <a:pPr eaLnBrk="1" hangingPunct="1"/>
              <a:t>7</a:t>
            </a:fld>
            <a:endParaRPr lang="en-US" b="0" smtClean="0"/>
          </a:p>
        </p:txBody>
      </p:sp>
    </p:spTree>
    <p:extLst>
      <p:ext uri="{BB962C8B-B14F-4D97-AF65-F5344CB8AC3E}">
        <p14:creationId xmlns:p14="http://schemas.microsoft.com/office/powerpoint/2010/main" val="3280880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288" indent="-2916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598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237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9877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6515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155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9794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6433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1BD9B3-2FAD-4B9B-8C96-356DD49D554F}" type="slidenum">
              <a:rPr lang="en-US" b="0" smtClean="0"/>
              <a:pPr eaLnBrk="1" hangingPunct="1"/>
              <a:t>8</a:t>
            </a:fld>
            <a:endParaRPr lang="en-US" b="0" smtClean="0"/>
          </a:p>
        </p:txBody>
      </p:sp>
    </p:spTree>
    <p:extLst>
      <p:ext uri="{BB962C8B-B14F-4D97-AF65-F5344CB8AC3E}">
        <p14:creationId xmlns:p14="http://schemas.microsoft.com/office/powerpoint/2010/main" val="1546688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288" indent="-2916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598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237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9877" indent="-23332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6515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3155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9794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6433" indent="-23332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1BD9B3-2FAD-4B9B-8C96-356DD49D554F}" type="slidenum">
              <a:rPr lang="en-US" b="0" smtClean="0"/>
              <a:pPr eaLnBrk="1" hangingPunct="1"/>
              <a:t>9</a:t>
            </a:fld>
            <a:endParaRPr lang="en-US" b="0" smtClean="0"/>
          </a:p>
        </p:txBody>
      </p:sp>
    </p:spTree>
    <p:extLst>
      <p:ext uri="{BB962C8B-B14F-4D97-AF65-F5344CB8AC3E}">
        <p14:creationId xmlns:p14="http://schemas.microsoft.com/office/powerpoint/2010/main" val="36989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73859-3166-49F6-B0CA-1F088A051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3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73859-3166-49F6-B0CA-1F088A051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5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73859-3166-49F6-B0CA-1F088A051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1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3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73859-3166-49F6-B0CA-1F088A051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0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73859-3166-49F6-B0CA-1F088A051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8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73859-3166-49F6-B0CA-1F088A051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3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73859-3166-49F6-B0CA-1F088A051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5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73859-3166-49F6-B0CA-1F088A051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8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73859-3166-49F6-B0CA-1F088A051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2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73859-3166-49F6-B0CA-1F088A051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8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73859-3166-49F6-B0CA-1F088A051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2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1219200"/>
          </a:xfrm>
          <a:prstGeom prst="rect">
            <a:avLst/>
          </a:prstGeo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002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2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ln w="15875">
            <a:solidFill>
              <a:sysClr val="windowText" lastClr="000000"/>
            </a:solidFill>
          </a:ln>
          <a:solidFill>
            <a:schemeClr val="bg1"/>
          </a:solidFill>
          <a:effectLst>
            <a:outerShdw blurRad="50800" dist="50800" dir="5400000" algn="ctr" rotWithShape="0">
              <a:schemeClr val="tx1"/>
            </a:outerShdw>
          </a:effectLst>
          <a:latin typeface="Aharoni" pitchFamily="2" charset="-79"/>
          <a:ea typeface="+mj-ea"/>
          <a:cs typeface="Aharoni" pitchFamily="2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haroni" pitchFamily="2" charset="-79"/>
          <a:ea typeface="+mn-ea"/>
          <a:cs typeface="Aharoni" pitchFamily="2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haroni" pitchFamily="2" charset="-79"/>
          <a:ea typeface="+mn-ea"/>
          <a:cs typeface="Aharoni" pitchFamily="2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haroni" pitchFamily="2" charset="-79"/>
          <a:ea typeface="+mn-ea"/>
          <a:cs typeface="Aharoni" pitchFamily="2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haroni" pitchFamily="2" charset="-79"/>
          <a:ea typeface="+mn-ea"/>
          <a:cs typeface="Aharoni" pitchFamily="2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haroni" pitchFamily="2" charset="-79"/>
          <a:ea typeface="+mn-ea"/>
          <a:cs typeface="Aharoni" pitchFamily="2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" y="139700"/>
            <a:ext cx="47099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Rage Italic" pitchFamily="66" charset="0"/>
              </a:rPr>
              <a:t>Standard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700"/>
            <a:ext cx="9144000" cy="1143000"/>
          </a:xfr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Public Relations</a:t>
            </a:r>
            <a:endParaRPr lang="en-US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1676400"/>
            <a:ext cx="7086600" cy="464820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Any </a:t>
            </a:r>
            <a:r>
              <a:rPr lang="en-US" dirty="0"/>
              <a:t>non-personal presentation of ideas, goods, or services that is not paid for by the company or individual that benefits from or is harmed by it.</a:t>
            </a:r>
          </a:p>
          <a:p>
            <a:endParaRPr lang="en-US" dirty="0"/>
          </a:p>
          <a:p>
            <a:r>
              <a:rPr lang="en-US" dirty="0"/>
              <a:t>News releases</a:t>
            </a:r>
          </a:p>
          <a:p>
            <a:r>
              <a:rPr lang="en-US" dirty="0"/>
              <a:t>Press conferences</a:t>
            </a:r>
          </a:p>
          <a:p>
            <a:r>
              <a:rPr lang="en-US" dirty="0"/>
              <a:t>Television Show appearances</a:t>
            </a:r>
          </a:p>
          <a:p>
            <a:r>
              <a:rPr lang="en-US" dirty="0"/>
              <a:t>News features</a:t>
            </a:r>
          </a:p>
          <a:p>
            <a:r>
              <a:rPr lang="en-US" dirty="0"/>
              <a:t>Interviews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https://encrypted-tbn1.gstatic.com/images?q=tbn:ANd9GcStU92LMd9DqWYBKvLA55-cYP5SPNINBi5NYdKNBsSmkuEIlef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4495800"/>
            <a:ext cx="1331201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3.gstatic.com/images?q=tbn:ANd9GcRGQPpN7XLZm_LsdZBzAgr6ikhDJ6I_C4sHjTCOBLNbjUGfmMd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64" y="3225800"/>
            <a:ext cx="1844272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Media Types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676400"/>
            <a:ext cx="7010400" cy="4648200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2" indent="0">
              <a:buNone/>
            </a:pPr>
            <a:r>
              <a:rPr lang="en-US" sz="2800" dirty="0"/>
              <a:t>The message channels used by a seller to promote a good, service, or idea</a:t>
            </a:r>
          </a:p>
          <a:p>
            <a:pPr lvl="2"/>
            <a:endParaRPr lang="en-US" dirty="0"/>
          </a:p>
          <a:p>
            <a:pPr marL="457200" lvl="2"/>
            <a:r>
              <a:rPr lang="en-US" dirty="0"/>
              <a:t>Broadcast Media</a:t>
            </a:r>
          </a:p>
          <a:p>
            <a:pPr marL="457200" lvl="2"/>
            <a:r>
              <a:rPr lang="en-US" dirty="0" smtClean="0"/>
              <a:t>Print </a:t>
            </a:r>
            <a:r>
              <a:rPr lang="en-US" dirty="0"/>
              <a:t>Media</a:t>
            </a:r>
          </a:p>
          <a:p>
            <a:pPr marL="457200" lvl="2"/>
            <a:r>
              <a:rPr lang="en-US" dirty="0"/>
              <a:t>Social Media</a:t>
            </a:r>
          </a:p>
          <a:p>
            <a:pPr marL="457200" lvl="2"/>
            <a:r>
              <a:rPr lang="en-US" dirty="0" smtClean="0"/>
              <a:t>Direct </a:t>
            </a:r>
            <a:r>
              <a:rPr lang="en-US" dirty="0"/>
              <a:t>Mail</a:t>
            </a:r>
          </a:p>
          <a:p>
            <a:pPr marL="457200" lvl="2"/>
            <a:r>
              <a:rPr lang="en-US" dirty="0"/>
              <a:t>Outdoor</a:t>
            </a:r>
          </a:p>
          <a:p>
            <a:pPr marL="457200" lvl="2"/>
            <a:r>
              <a:rPr lang="en-US" dirty="0"/>
              <a:t>Specialty Media</a:t>
            </a:r>
          </a:p>
          <a:p>
            <a:pPr marL="457200" lvl="2"/>
            <a:r>
              <a:rPr lang="en-US" dirty="0"/>
              <a:t>Other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Advertising Schedule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676400"/>
            <a:ext cx="7391400" cy="4572000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Advertising Schedule: Schedule of promotional activities to be run prior to, during, and after an event.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Promotions are typically Run </a:t>
            </a:r>
            <a:r>
              <a:rPr lang="en-US" dirty="0" smtClean="0"/>
              <a:t> in </a:t>
            </a:r>
            <a:r>
              <a:rPr lang="en-US" dirty="0"/>
              <a:t>a group or “Campaign”</a:t>
            </a:r>
          </a:p>
          <a:p>
            <a:pPr marL="1371600" lvl="3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Promotions </a:t>
            </a:r>
            <a:r>
              <a:rPr lang="en-US" dirty="0" smtClean="0"/>
              <a:t>typically have </a:t>
            </a:r>
            <a:r>
              <a:rPr lang="en-US" dirty="0"/>
              <a:t>a common theme</a:t>
            </a:r>
          </a:p>
          <a:p>
            <a:pPr marL="1371600" lvl="3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Promotions typically </a:t>
            </a:r>
            <a:r>
              <a:rPr lang="en-US" dirty="0" smtClean="0"/>
              <a:t>use several </a:t>
            </a:r>
            <a:r>
              <a:rPr lang="en-US" dirty="0"/>
              <a:t>media types</a:t>
            </a:r>
          </a:p>
          <a:p>
            <a:pPr marL="1371600" lvl="3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advertising schedule </a:t>
            </a:r>
            <a:r>
              <a:rPr lang="en-US" dirty="0" smtClean="0"/>
              <a:t>organizes </a:t>
            </a:r>
            <a:r>
              <a:rPr lang="en-US" dirty="0"/>
              <a:t>promotions &amp; </a:t>
            </a:r>
            <a:r>
              <a:rPr lang="en-US" dirty="0" smtClean="0"/>
              <a:t>media </a:t>
            </a:r>
            <a:r>
              <a:rPr lang="en-US" dirty="0"/>
              <a:t>types over a time period.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57150" y="0"/>
            <a:ext cx="9201150" cy="6858000"/>
            <a:chOff x="-57150" y="0"/>
            <a:chExt cx="9201150" cy="6858000"/>
          </a:xfrm>
        </p:grpSpPr>
        <p:sp>
          <p:nvSpPr>
            <p:cNvPr id="16387" name="Rectangle 5" descr="Large grid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pattFill prst="lgGrid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8" name="Rectangle 6"/>
            <p:cNvSpPr>
              <a:spLocks noChangeArrowheads="1"/>
            </p:cNvSpPr>
            <p:nvPr/>
          </p:nvSpPr>
          <p:spPr bwMode="auto">
            <a:xfrm>
              <a:off x="2473779" y="1487277"/>
              <a:ext cx="5796643" cy="5783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" name="Rectangle 7"/>
            <p:cNvSpPr>
              <a:spLocks noChangeArrowheads="1"/>
            </p:cNvSpPr>
            <p:nvPr/>
          </p:nvSpPr>
          <p:spPr bwMode="auto">
            <a:xfrm>
              <a:off x="187779" y="3222433"/>
              <a:ext cx="8654143" cy="57838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" name="Rectangle 8"/>
            <p:cNvSpPr>
              <a:spLocks noChangeArrowheads="1"/>
            </p:cNvSpPr>
            <p:nvPr/>
          </p:nvSpPr>
          <p:spPr bwMode="auto">
            <a:xfrm>
              <a:off x="5984421" y="4048698"/>
              <a:ext cx="979714" cy="57838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Rectangle 9"/>
            <p:cNvSpPr>
              <a:spLocks noChangeArrowheads="1"/>
            </p:cNvSpPr>
            <p:nvPr/>
          </p:nvSpPr>
          <p:spPr bwMode="auto">
            <a:xfrm>
              <a:off x="2310493" y="4048698"/>
              <a:ext cx="816429" cy="57838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" name="Rectangle 10"/>
            <p:cNvSpPr>
              <a:spLocks noChangeArrowheads="1"/>
            </p:cNvSpPr>
            <p:nvPr/>
          </p:nvSpPr>
          <p:spPr bwMode="auto">
            <a:xfrm>
              <a:off x="1004207" y="2396168"/>
              <a:ext cx="2939143" cy="57838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Rectangle 11"/>
            <p:cNvSpPr>
              <a:spLocks noChangeArrowheads="1"/>
            </p:cNvSpPr>
            <p:nvPr/>
          </p:nvSpPr>
          <p:spPr bwMode="auto">
            <a:xfrm>
              <a:off x="1983921" y="4792337"/>
              <a:ext cx="5796643" cy="57838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Rectangle 12"/>
            <p:cNvSpPr>
              <a:spLocks noChangeArrowheads="1"/>
            </p:cNvSpPr>
            <p:nvPr/>
          </p:nvSpPr>
          <p:spPr bwMode="auto">
            <a:xfrm>
              <a:off x="-57150" y="5535975"/>
              <a:ext cx="9062357" cy="578386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188279" y="1569903"/>
              <a:ext cx="3347357" cy="413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Television</a:t>
              </a:r>
            </a:p>
          </p:txBody>
        </p:sp>
        <p:sp>
          <p:nvSpPr>
            <p:cNvPr id="16396" name="Rectangle 14"/>
            <p:cNvSpPr>
              <a:spLocks noChangeArrowheads="1"/>
            </p:cNvSpPr>
            <p:nvPr/>
          </p:nvSpPr>
          <p:spPr bwMode="auto">
            <a:xfrm>
              <a:off x="4923064" y="2396168"/>
              <a:ext cx="2939143" cy="57838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44929" y="247880"/>
              <a:ext cx="3347357" cy="4957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Ad Schedule</a:t>
              </a:r>
            </a:p>
          </p:txBody>
        </p:sp>
        <p:sp>
          <p:nvSpPr>
            <p:cNvPr id="16398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330779" y="3305060"/>
              <a:ext cx="5306786" cy="413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Retailer Promotions</a:t>
              </a:r>
            </a:p>
          </p:txBody>
        </p:sp>
        <p:sp>
          <p:nvSpPr>
            <p:cNvPr id="16399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085850" y="2478795"/>
              <a:ext cx="2694214" cy="413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Print</a:t>
              </a:r>
            </a:p>
          </p:txBody>
        </p:sp>
        <p:sp>
          <p:nvSpPr>
            <p:cNvPr id="16400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5086350" y="2478795"/>
              <a:ext cx="2694214" cy="413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Print</a:t>
              </a:r>
            </a:p>
          </p:txBody>
        </p:sp>
        <p:sp>
          <p:nvSpPr>
            <p:cNvPr id="16401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371850" y="4131325"/>
              <a:ext cx="2367643" cy="413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Blimp</a:t>
              </a:r>
            </a:p>
          </p:txBody>
        </p:sp>
        <p:sp>
          <p:nvSpPr>
            <p:cNvPr id="1640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3535136" y="4874963"/>
              <a:ext cx="2204357" cy="413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Radio</a:t>
              </a:r>
            </a:p>
          </p:txBody>
        </p:sp>
        <p:sp>
          <p:nvSpPr>
            <p:cNvPr id="16403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208564" y="5618601"/>
              <a:ext cx="2694214" cy="413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Internet</a:t>
              </a:r>
            </a:p>
          </p:txBody>
        </p:sp>
        <p:sp>
          <p:nvSpPr>
            <p:cNvPr id="16404" name="Line 22"/>
            <p:cNvSpPr>
              <a:spLocks noChangeShapeType="1"/>
            </p:cNvSpPr>
            <p:nvPr/>
          </p:nvSpPr>
          <p:spPr bwMode="auto">
            <a:xfrm>
              <a:off x="269421" y="1074144"/>
              <a:ext cx="873578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3535136" y="661012"/>
              <a:ext cx="2694214" cy="413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TIME</a:t>
              </a:r>
            </a:p>
          </p:txBody>
        </p:sp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-16329" y="6203414"/>
              <a:ext cx="9062357" cy="578386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473780" y="6286040"/>
              <a:ext cx="4384220" cy="4131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Social Media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  <p:sp>
          <p:nvSpPr>
            <p:cNvPr id="16406" name="Rectangle 25"/>
            <p:cNvSpPr>
              <a:spLocks noChangeArrowheads="1"/>
            </p:cNvSpPr>
            <p:nvPr/>
          </p:nvSpPr>
          <p:spPr bwMode="auto">
            <a:xfrm>
              <a:off x="7576458" y="743639"/>
              <a:ext cx="693964" cy="6114361"/>
            </a:xfrm>
            <a:prstGeom prst="rect">
              <a:avLst/>
            </a:prstGeom>
            <a:solidFill>
              <a:srgbClr val="FF0000">
                <a:alpha val="3686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WordArt 24"/>
            <p:cNvSpPr>
              <a:spLocks noChangeArrowheads="1" noChangeShapeType="1" noTextEdit="1"/>
            </p:cNvSpPr>
            <p:nvPr/>
          </p:nvSpPr>
          <p:spPr bwMode="auto">
            <a:xfrm rot="5400000">
              <a:off x="5069611" y="3580992"/>
              <a:ext cx="5707658" cy="693964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EVENT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-12700" y="0"/>
            <a:ext cx="9156700" cy="1143000"/>
          </a:xfr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Promotion Budgeting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752600"/>
            <a:ext cx="6934200" cy="437356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1.  Fund </a:t>
            </a:r>
            <a:r>
              <a:rPr lang="en-US" sz="2400" dirty="0"/>
              <a:t>the Primary Promotion</a:t>
            </a:r>
          </a:p>
          <a:p>
            <a:pPr marL="457200" lvl="1" indent="0">
              <a:buNone/>
            </a:pPr>
            <a:r>
              <a:rPr lang="en-US" sz="2400" dirty="0"/>
              <a:t>“main” promotion, campaign, efforts</a:t>
            </a:r>
          </a:p>
          <a:p>
            <a:pPr marL="457200" lvl="1" indent="0">
              <a:buNone/>
            </a:pPr>
            <a:r>
              <a:rPr lang="en-US" sz="2400" dirty="0"/>
              <a:t>Primary focus for the company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2.   Fund </a:t>
            </a:r>
            <a:r>
              <a:rPr lang="en-US" sz="2400" dirty="0"/>
              <a:t>the secondary promotions</a:t>
            </a:r>
          </a:p>
          <a:p>
            <a:pPr marL="457200" lvl="1" indent="0">
              <a:buNone/>
            </a:pPr>
            <a:r>
              <a:rPr lang="en-US" sz="2400" dirty="0"/>
              <a:t>“extra” promotions </a:t>
            </a:r>
          </a:p>
          <a:p>
            <a:pPr marL="457200" lvl="1" indent="0">
              <a:buNone/>
            </a:pPr>
            <a:r>
              <a:rPr lang="en-US" sz="2400" dirty="0"/>
              <a:t>Typically run with retailers</a:t>
            </a:r>
          </a:p>
          <a:p>
            <a:pPr marL="457200" lvl="1" indent="0">
              <a:buNone/>
            </a:pPr>
            <a:r>
              <a:rPr lang="en-US" sz="2400" dirty="0"/>
              <a:t>Provide ways to spur sales </a:t>
            </a:r>
          </a:p>
          <a:p>
            <a:pPr marL="457200" lvl="1" indent="0">
              <a:buNone/>
            </a:pPr>
            <a:r>
              <a:rPr lang="en-US" sz="2400" dirty="0"/>
              <a:t>Provide ways to earn back costs</a:t>
            </a:r>
          </a:p>
          <a:p>
            <a:pPr marL="457200" lvl="1" indent="0">
              <a:buNone/>
            </a:pPr>
            <a:r>
              <a:rPr lang="en-US" sz="2400" dirty="0"/>
              <a:t>Expand exposure/reach of promotions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9144000" cy="1219200"/>
          </a:xfr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Standard Five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524000"/>
            <a:ext cx="70104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Students will discover the importance and elements used in developing a PROMOTION MIX to market sports businesses.</a:t>
            </a:r>
          </a:p>
        </p:txBody>
      </p:sp>
      <p:pic>
        <p:nvPicPr>
          <p:cNvPr id="1026" name="Picture 2" descr="https://encrypted-tbn0.gstatic.com/images?q=tbn:ANd9GcQRd0C6lsOucWoclqlSerZwAQSexrSPvXKcy8q-n6K7JHJUjk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27485"/>
            <a:ext cx="2476500" cy="27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Promotion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752600"/>
            <a:ext cx="7010400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1" indent="0">
              <a:buNone/>
            </a:pPr>
            <a:r>
              <a:rPr lang="en-US" sz="3200" dirty="0"/>
              <a:t>A marketing function needed to communicate information about goods, services, images, and/or ideas to achieve a desired outcome.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3651502"/>
            <a:ext cx="2847975" cy="260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encrypted-tbn2.gstatic.com/images?q=tbn:ANd9GcSe6dsl63Sr9QXn1EFxiOvZqe6ahiakGyrli7zOE9k_fJI8vXKLL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51502"/>
            <a:ext cx="2743200" cy="27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6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427" y="3048000"/>
            <a:ext cx="2057400" cy="152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Role of </a:t>
            </a:r>
            <a:r>
              <a:rPr lang="en-US" dirty="0"/>
              <a:t>Promotion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027" y="5137167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6872" y="1828800"/>
            <a:ext cx="1261110" cy="136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00200"/>
            <a:ext cx="6896527" cy="4525963"/>
          </a:xfrm>
        </p:spPr>
        <p:txBody>
          <a:bodyPr vert="horz" lIns="91440" tIns="45720" rIns="91440" bIns="45720" rtlCol="0">
            <a:noAutofit/>
          </a:bodyPr>
          <a:lstStyle/>
          <a:p>
            <a:pPr marL="793750" indent="-285750"/>
            <a:r>
              <a:rPr lang="en-US" sz="2400" dirty="0"/>
              <a:t>Inform</a:t>
            </a:r>
          </a:p>
          <a:p>
            <a:pPr marL="793750" lvl="1"/>
            <a:r>
              <a:rPr lang="en-US" sz="2000" dirty="0"/>
              <a:t>Grand Opening</a:t>
            </a:r>
          </a:p>
          <a:p>
            <a:pPr marL="793750" lvl="1"/>
            <a:r>
              <a:rPr lang="en-US" sz="2000" dirty="0"/>
              <a:t>New Product</a:t>
            </a:r>
          </a:p>
          <a:p>
            <a:pPr marL="793750" lvl="1"/>
            <a:r>
              <a:rPr lang="en-US" sz="2000" dirty="0"/>
              <a:t>Updated Product (latest version) </a:t>
            </a:r>
          </a:p>
          <a:p>
            <a:pPr marL="679450" indent="-285750"/>
            <a:endParaRPr lang="en-US" sz="2400" dirty="0" smtClean="0"/>
          </a:p>
          <a:p>
            <a:pPr marL="679450" indent="-285750"/>
            <a:r>
              <a:rPr lang="en-US" sz="2400" dirty="0" smtClean="0"/>
              <a:t>Persuade</a:t>
            </a:r>
            <a:endParaRPr lang="en-US" sz="2400" dirty="0"/>
          </a:p>
          <a:p>
            <a:pPr marL="679450" lvl="1"/>
            <a:r>
              <a:rPr lang="en-US" sz="2000" dirty="0"/>
              <a:t>Why this product over the competition </a:t>
            </a:r>
          </a:p>
          <a:p>
            <a:pPr marL="679450" lvl="1"/>
            <a:r>
              <a:rPr lang="en-US" sz="2000" dirty="0"/>
              <a:t>Why this event rather than the other event </a:t>
            </a:r>
          </a:p>
          <a:p>
            <a:pPr marL="679450" indent="-285750"/>
            <a:endParaRPr lang="en-US" sz="2400" dirty="0" smtClean="0"/>
          </a:p>
          <a:p>
            <a:pPr marL="679450" indent="-285750"/>
            <a:r>
              <a:rPr lang="en-US" sz="2400" dirty="0" smtClean="0"/>
              <a:t>Remind</a:t>
            </a:r>
            <a:endParaRPr lang="en-US" sz="2400" dirty="0"/>
          </a:p>
          <a:p>
            <a:pPr marL="679450" lvl="1"/>
            <a:r>
              <a:rPr lang="en-US" sz="2000" dirty="0"/>
              <a:t>We are still here, and you know you want one.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Promotional Goals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752600"/>
            <a:ext cx="6934200" cy="4038600"/>
          </a:xfrm>
        </p:spPr>
        <p:txBody>
          <a:bodyPr vert="horz" lIns="91440" tIns="45720" rIns="91440" bIns="45720" rtlCol="0">
            <a:no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Increase Sales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Increase Awareness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Be Competitive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Reach the Target Market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Build Customer Relationship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Develop Image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0" y="6286500"/>
            <a:ext cx="5943600" cy="571500"/>
          </a:xfrm>
          <a:prstGeom prst="rect">
            <a:avLst/>
          </a:prstGeom>
          <a:noFill/>
          <a:ln w="19050" cap="rnd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ln w="158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haroni" pitchFamily="2" charset="-79"/>
                <a:ea typeface="+mj-ea"/>
                <a:cs typeface="Aharoni" pitchFamily="2" charset="-79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  <a:latin typeface="Rage Italic" pitchFamily="66" charset="0"/>
              </a:rPr>
              <a:t>Which  one  is  Direct?</a:t>
            </a:r>
            <a:endParaRPr lang="en-US" dirty="0">
              <a:solidFill>
                <a:srgbClr val="C00000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Promotional Mix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00200"/>
            <a:ext cx="7010400" cy="4572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combination of marketing communication channels that a business uses to send its messages to consumers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05200"/>
            <a:ext cx="7239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Personal Selling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0"/>
          <a:stretch/>
        </p:blipFill>
        <p:spPr bwMode="auto">
          <a:xfrm>
            <a:off x="6118225" y="5143500"/>
            <a:ext cx="1304268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1600200"/>
            <a:ext cx="7162800" cy="434340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form of promotion that determines client needs and wants and responds though planned, personalized communication that influences purchase decisions and enhances future business opportunities.</a:t>
            </a:r>
          </a:p>
          <a:p>
            <a:endParaRPr lang="en-US" dirty="0"/>
          </a:p>
          <a:p>
            <a:r>
              <a:rPr lang="en-US" dirty="0"/>
              <a:t>Groups sales staff</a:t>
            </a:r>
          </a:p>
          <a:p>
            <a:r>
              <a:rPr lang="en-US" dirty="0"/>
              <a:t>Ticket agents</a:t>
            </a:r>
          </a:p>
          <a:p>
            <a:r>
              <a:rPr lang="en-US" dirty="0"/>
              <a:t>Salespeople</a:t>
            </a:r>
          </a:p>
          <a:p>
            <a:r>
              <a:rPr lang="en-US" dirty="0"/>
              <a:t>Telemarketers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1084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3528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s://encrypted-tbn3.gstatic.com/images?q=tbn:ANd9GcQgtdnmwwtoCyoltJHKde_OZpl-9FMQKa2npEQgY2eB5W9dTjVIcw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5"/>
          <a:stretch/>
        </p:blipFill>
        <p:spPr bwMode="auto">
          <a:xfrm>
            <a:off x="7035937" y="4261985"/>
            <a:ext cx="914399" cy="119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0"/>
            <a:ext cx="11430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5105400"/>
            <a:ext cx="12763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1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Advertising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1524000"/>
            <a:ext cx="7010400" cy="46482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dirty="0"/>
              <a:t>Advertising: Any paid form of non-personal presentation of ideas, images, goods, or services.</a:t>
            </a:r>
          </a:p>
          <a:p>
            <a:endParaRPr lang="en-US" sz="2000" dirty="0"/>
          </a:p>
          <a:p>
            <a:r>
              <a:rPr lang="en-US" sz="2000" dirty="0"/>
              <a:t>Television</a:t>
            </a:r>
          </a:p>
          <a:p>
            <a:r>
              <a:rPr lang="en-US" sz="2000" dirty="0"/>
              <a:t>Radio</a:t>
            </a:r>
          </a:p>
          <a:p>
            <a:r>
              <a:rPr lang="en-US" sz="2000" dirty="0"/>
              <a:t>Newspaper</a:t>
            </a:r>
          </a:p>
          <a:p>
            <a:r>
              <a:rPr lang="en-US" sz="2000" dirty="0"/>
              <a:t>Magazines</a:t>
            </a:r>
          </a:p>
          <a:p>
            <a:r>
              <a:rPr lang="en-US" sz="2000" dirty="0"/>
              <a:t>Sponsorships</a:t>
            </a:r>
          </a:p>
          <a:p>
            <a:r>
              <a:rPr lang="en-US" sz="2000" dirty="0"/>
              <a:t>Outdoor</a:t>
            </a:r>
          </a:p>
          <a:p>
            <a:r>
              <a:rPr lang="en-US" sz="2000" dirty="0"/>
              <a:t>Product Placement</a:t>
            </a:r>
          </a:p>
          <a:p>
            <a:r>
              <a:rPr lang="en-US" sz="2000" dirty="0"/>
              <a:t>Social Media</a:t>
            </a:r>
          </a:p>
          <a:p>
            <a:r>
              <a:rPr lang="en-US" sz="2000" dirty="0"/>
              <a:t>Mobile </a:t>
            </a:r>
            <a:r>
              <a:rPr lang="en-US" sz="2000" dirty="0" smtClean="0"/>
              <a:t>Advertising</a:t>
            </a:r>
            <a:endParaRPr lang="en-US" sz="2000" dirty="0"/>
          </a:p>
        </p:txBody>
      </p:sp>
      <p:pic>
        <p:nvPicPr>
          <p:cNvPr id="5122" name="Picture 2" descr="https://encrypted-tbn2.gstatic.com/images?q=tbn:ANd9GcSyXIaXiDvNWTPvQXMnDo6T6lZE01zsO7YOvIcrffk1cXQlI2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1828800" cy="170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4"/>
          <a:stretch/>
        </p:blipFill>
        <p:spPr bwMode="auto">
          <a:xfrm>
            <a:off x="7395987" y="2491741"/>
            <a:ext cx="11430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s://encrypted-tbn1.gstatic.com/images?q=tbn:ANd9GcSPmh1PslmLPgBqxLWS18GxtVOBEmE43jmxdJ6w6TVnvo7Z_it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2353948"/>
            <a:ext cx="1452386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s://encrypted-tbn3.gstatic.com/images?q=tbn:ANd9GcTT0HihYSofrrjlsKWhP76Qz3JahyeaVWyeMcTSR8GVmGqYS8rJ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5"/>
          <a:stretch/>
        </p:blipFill>
        <p:spPr bwMode="auto">
          <a:xfrm>
            <a:off x="6891161" y="3724274"/>
            <a:ext cx="1647825" cy="162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s://encrypted-tbn1.gstatic.com/images?q=tbn:ANd9GcRlb9f9pIfWBSGFt1JBQBc4OxhDOZXbhzMqOSoyxpMJNe8b4MTw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986" y="5105400"/>
            <a:ext cx="199235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s://encrypted-tbn3.gstatic.com/images?q=tbn:ANd9GcSVOfR__P3RlG4yssIXvZEpho6OOhRl55WnjNCy8Hugw4IzVf05SA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5"/>
          <a:stretch/>
        </p:blipFill>
        <p:spPr bwMode="auto">
          <a:xfrm>
            <a:off x="3657600" y="3729989"/>
            <a:ext cx="2069506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https://encrypted-tbn1.gstatic.com/images?q=tbn:ANd9GcTDVHpBeJ0GNwv8HBMzQS4L8xKQMIKS-8on5OYRKeLi8wnvxjOEK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230" y="408336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3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700"/>
            <a:ext cx="9144000" cy="1143000"/>
          </a:xfrm>
          <a:solidFill>
            <a:schemeClr val="bg1">
              <a:alpha val="46000"/>
            </a:schemeClr>
          </a:solidFill>
          <a:ln w="19050" cap="rnd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Sales Promotion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76400"/>
            <a:ext cx="7162800" cy="464820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Marketing </a:t>
            </a:r>
            <a:r>
              <a:rPr lang="en-US" dirty="0"/>
              <a:t>activities that are designed to create an immediate </a:t>
            </a:r>
            <a:r>
              <a:rPr lang="en-US" dirty="0" smtClean="0"/>
              <a:t>spike in sales</a:t>
            </a:r>
            <a:endParaRPr lang="en-US" dirty="0"/>
          </a:p>
          <a:p>
            <a:endParaRPr lang="en-US" dirty="0"/>
          </a:p>
          <a:p>
            <a:r>
              <a:rPr lang="en-US" dirty="0"/>
              <a:t>Coupons</a:t>
            </a:r>
          </a:p>
          <a:p>
            <a:r>
              <a:rPr lang="en-US" dirty="0"/>
              <a:t>Sales</a:t>
            </a:r>
          </a:p>
          <a:p>
            <a:r>
              <a:rPr lang="en-US" dirty="0"/>
              <a:t>Games</a:t>
            </a:r>
          </a:p>
          <a:p>
            <a:r>
              <a:rPr lang="en-US" dirty="0"/>
              <a:t>Contests</a:t>
            </a:r>
          </a:p>
          <a:p>
            <a:r>
              <a:rPr lang="en-US" dirty="0"/>
              <a:t>Give-a-ways</a:t>
            </a:r>
          </a:p>
          <a:p>
            <a:r>
              <a:rPr lang="en-US" dirty="0"/>
              <a:t>BOGOs</a:t>
            </a:r>
          </a:p>
          <a:p>
            <a:r>
              <a:rPr lang="en-US" dirty="0" smtClean="0"/>
              <a:t>Bundling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https://encrypted-tbn1.gstatic.com/images?q=tbn:ANd9GcRVoxyghO6mpiq_CyqZqH7ZV41GDBTS2Tz0Kel3CUt8gzA9sBPpYw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67"/>
          <a:stretch/>
        </p:blipFill>
        <p:spPr bwMode="auto">
          <a:xfrm>
            <a:off x="3581400" y="2362200"/>
            <a:ext cx="1530308" cy="191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3.gstatic.com/images?q=tbn:ANd9GcS7eW6RyfSNiTR2usQju5XUGAnRLG9DmP4jcixo4cllwpUH_Q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51" y="4619622"/>
            <a:ext cx="1509851" cy="15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encrypted-tbn0.gstatic.com/images?q=tbn:ANd9GcTNryFiBx85fj1ni5nu4WT3EF6zHN8zq-qeDkhQWvK72p0z1t1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12" y="3896431"/>
            <a:ext cx="1784392" cy="14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encrypted-tbn2.gstatic.com/images?q=tbn:ANd9GcSNV3x7qPJvOv-TvW4SiXopluQ_2r9_4z1ROseeW3xWcUas0qAq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59" y="3880563"/>
            <a:ext cx="1205051" cy="14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encrypted-tbn3.gstatic.com/images?q=tbn:ANd9GcScrZwl53OIn2WerOgNnOx2SdTodVmIqw3Bqew8x7W2Qsz-EyD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38" y="5019666"/>
            <a:ext cx="12573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encrypted-tbn3.gstatic.com/images?q=tbn:ANd9GcRRSHPd04NJaFn-G0BXdfNE70J2y7XHJUezJs38XOfOkM1KYvH78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34" y="2362200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1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Words>436</Words>
  <Application>Microsoft Office PowerPoint</Application>
  <PresentationFormat>On-screen Show (4:3)</PresentationFormat>
  <Paragraphs>130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Aharoni</vt:lpstr>
      <vt:lpstr>Arial</vt:lpstr>
      <vt:lpstr>Arial Black</vt:lpstr>
      <vt:lpstr>Rage Italic</vt:lpstr>
      <vt:lpstr>Office Theme</vt:lpstr>
      <vt:lpstr>PowerPoint Presentation</vt:lpstr>
      <vt:lpstr>Standard Five</vt:lpstr>
      <vt:lpstr>Promotion</vt:lpstr>
      <vt:lpstr>Role of Promotion</vt:lpstr>
      <vt:lpstr>Promotional Goals</vt:lpstr>
      <vt:lpstr>Promotional Mix</vt:lpstr>
      <vt:lpstr>Personal Selling</vt:lpstr>
      <vt:lpstr>Advertising</vt:lpstr>
      <vt:lpstr>Sales Promotion</vt:lpstr>
      <vt:lpstr>Public Relations</vt:lpstr>
      <vt:lpstr>Media Types</vt:lpstr>
      <vt:lpstr>Advertising Schedule</vt:lpstr>
      <vt:lpstr>PowerPoint Presentation</vt:lpstr>
      <vt:lpstr>Promotion Budgeting</vt:lpstr>
    </vt:vector>
  </TitlesOfParts>
  <Company>Weber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Marketing</dc:title>
  <dc:creator>Pollard</dc:creator>
  <cp:lastModifiedBy>Ben Luikart</cp:lastModifiedBy>
  <cp:revision>76</cp:revision>
  <cp:lastPrinted>2012-12-20T19:44:46Z</cp:lastPrinted>
  <dcterms:created xsi:type="dcterms:W3CDTF">2003-04-24T16:04:00Z</dcterms:created>
  <dcterms:modified xsi:type="dcterms:W3CDTF">2015-11-20T18:15:01Z</dcterms:modified>
</cp:coreProperties>
</file>