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9" r:id="rId4"/>
    <p:sldId id="258" r:id="rId5"/>
    <p:sldId id="266" r:id="rId6"/>
    <p:sldId id="267" r:id="rId7"/>
    <p:sldId id="259" r:id="rId8"/>
    <p:sldId id="260" r:id="rId9"/>
    <p:sldId id="261" r:id="rId10"/>
    <p:sldId id="262" r:id="rId11"/>
    <p:sldId id="270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6" autoAdjust="0"/>
    <p:restoredTop sz="94660"/>
  </p:normalViewPr>
  <p:slideViewPr>
    <p:cSldViewPr>
      <p:cViewPr varScale="1">
        <p:scale>
          <a:sx n="87" d="100"/>
          <a:sy n="87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E61B5-AE04-41CB-B713-8DC259B8C15E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8FE7D-704B-4AB6-931F-F2562EC68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65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0646-9159-4090-9EC9-117E7BD95328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BE0A5-C9B0-4E3A-A922-D664970FAD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0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Teachers</a:t>
            </a:r>
            <a:r>
              <a:rPr lang="en-US" baseline="0" dirty="0" smtClean="0"/>
              <a:t> – make sure you define WHAT a leveraged event consists of for the promoter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5FCFD-CA0A-40D6-B559-A4668BDB5D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2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Teachers</a:t>
            </a:r>
            <a:r>
              <a:rPr lang="en-US" baseline="0" dirty="0" smtClean="0"/>
              <a:t> – make sure you define WHAT a leveraged event consists of for the promoter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5FCFD-CA0A-40D6-B559-A4668BDB5D3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2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0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7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1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7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8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8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2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3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1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tx1"/>
            </a:solidFill>
          </a:ln>
          <a:solidFill>
            <a:schemeClr val="bg1"/>
          </a:solidFill>
          <a:effectLst>
            <a:outerShdw dist="63500" dir="5400000" algn="ctr" rotWithShape="0">
              <a:schemeClr val="tx1"/>
            </a:outerShdw>
          </a:effectLst>
          <a:latin typeface="Aharoni" pitchFamily="2" charset="-79"/>
          <a:ea typeface="+mj-ea"/>
          <a:cs typeface="Aharoni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haroni" pitchFamily="2" charset="-79"/>
          <a:ea typeface="+mn-ea"/>
          <a:cs typeface="Aharoni" pitchFamily="2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haroni" pitchFamily="2" charset="-79"/>
          <a:ea typeface="+mn-ea"/>
          <a:cs typeface="Aharoni" pitchFamily="2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haroni" pitchFamily="2" charset="-79"/>
          <a:ea typeface="+mn-ea"/>
          <a:cs typeface="Aharoni" pitchFamily="2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haroni" pitchFamily="2" charset="-79"/>
          <a:ea typeface="+mn-ea"/>
          <a:cs typeface="Aharoni" pitchFamily="2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haroni" pitchFamily="2" charset="-79"/>
          <a:ea typeface="+mn-ea"/>
          <a:cs typeface="Aharoni" pitchFamily="2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clipartof.com/portfolio/leoblanchette/illustration/3d-orange-factor-man-kneeling-and-searching-with-a-magnifying-glass-77653.html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2590800"/>
          </a:xfrm>
        </p:spPr>
        <p:txBody>
          <a:bodyPr>
            <a:noAutofit/>
          </a:bodyPr>
          <a:lstStyle/>
          <a:p>
            <a:r>
              <a:rPr lang="en-US" sz="8800" dirty="0" smtClean="0"/>
              <a:t>Creating Sponsorships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15000"/>
            <a:ext cx="64008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3.2 Sponsorship Process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6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"/>
            <a:ext cx="8991600" cy="12931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Implementing the Sponsorship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239000" cy="3581400"/>
          </a:xfr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Sufficient </a:t>
            </a: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Staffing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Sales Opportunities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Event Operations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Event Promotions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Activities &amp; Ancillary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443335"/>
            <a:ext cx="7315200" cy="461665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>
                <a:solidFill>
                  <a:srgbClr val="000066"/>
                </a:solidFill>
                <a:latin typeface="Arial Rounded MT Bold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000066"/>
                </a:solidFill>
                <a:latin typeface="Arial Rounded MT Bold" pitchFamily="34" charset="0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Rounded MT Bold" pitchFamily="34" charset="0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66"/>
                </a:solidFill>
                <a:latin typeface="Arial Rounded MT Bold" pitchFamily="34" charset="0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0066"/>
                </a:solidFill>
                <a:latin typeface="Arial Rounded MT Bold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dirty="0"/>
              <a:t>Operating a Leveraged Event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512" y="5715000"/>
            <a:ext cx="8293395" cy="949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defRPr sz="480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dist="38100" dir="5400000" algn="ctr" rotWithShape="0">
                    <a:srgbClr val="000066"/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Responsibility of Implementation lies with both </a:t>
            </a:r>
          </a:p>
          <a:p>
            <a:r>
              <a:rPr lang="en-US" sz="2800" dirty="0"/>
              <a:t>the Sponsor and the Sports Property</a:t>
            </a:r>
          </a:p>
        </p:txBody>
      </p:sp>
    </p:spTree>
    <p:extLst>
      <p:ext uri="{BB962C8B-B14F-4D97-AF65-F5344CB8AC3E}">
        <p14:creationId xmlns:p14="http://schemas.microsoft.com/office/powerpoint/2010/main" val="8914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458200" cy="8359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4800" dirty="0" smtClean="0"/>
              <a:t>IMPLEMENTED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" y="2048939"/>
            <a:ext cx="6074192" cy="4732638"/>
          </a:xfr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Sufficient </a:t>
            </a: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Staffing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Sales Opportunities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Event Operations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Event Promotions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Activities &amp; Ancillary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443335"/>
            <a:ext cx="5804538" cy="461665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>
                <a:solidFill>
                  <a:srgbClr val="000066"/>
                </a:solidFill>
                <a:latin typeface="Arial Rounded MT Bold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000066"/>
                </a:solidFill>
                <a:latin typeface="Arial Rounded MT Bold" pitchFamily="34" charset="0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Rounded MT Bold" pitchFamily="34" charset="0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66"/>
                </a:solidFill>
                <a:latin typeface="Arial Rounded MT Bold" pitchFamily="34" charset="0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0066"/>
                </a:solidFill>
                <a:latin typeface="Arial Rounded MT Bold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dirty="0"/>
              <a:t>Operating a Leveraged Event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48" y="2995070"/>
            <a:ext cx="1584014" cy="2114741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38" y="1339695"/>
            <a:ext cx="1313396" cy="1418468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58" y="3333817"/>
            <a:ext cx="1235259" cy="925252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37" y="5660066"/>
            <a:ext cx="1980778" cy="981075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56349"/>
            <a:ext cx="2509325" cy="1473051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016" y="3632947"/>
            <a:ext cx="1677971" cy="838986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2" t="15000" b="18349"/>
          <a:stretch/>
        </p:blipFill>
        <p:spPr bwMode="auto">
          <a:xfrm>
            <a:off x="152400" y="5029200"/>
            <a:ext cx="2189965" cy="863451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8"/>
          <a:stretch/>
        </p:blipFill>
        <p:spPr bwMode="auto">
          <a:xfrm>
            <a:off x="7469829" y="1205161"/>
            <a:ext cx="1674171" cy="1677279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79" y="2882440"/>
            <a:ext cx="1671639" cy="681038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43" y="4703561"/>
            <a:ext cx="1752600" cy="1166276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43781"/>
            <a:ext cx="2534688" cy="1047671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00" y="1752600"/>
            <a:ext cx="1828800" cy="104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99" y="142841"/>
            <a:ext cx="4114801" cy="119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5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Evaluating the Sponsorship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458200" cy="4343400"/>
          </a:xfr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Important factors for Sponsor Participation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Number of Media Mentions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Media Equivalencies</a:t>
            </a:r>
          </a:p>
          <a:p>
            <a:pPr lvl="2"/>
            <a:r>
              <a:rPr lang="en-US" sz="1800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Advertising Dollar Value for Exposure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Sales Figures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Attitude Changes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Number of Distributors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599814" y="48768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IstraNouveauDisplay" pitchFamily="2" charset="0"/>
              </a:rPr>
              <a:t>Pre</a:t>
            </a:r>
            <a:r>
              <a:rPr lang="en-US" sz="2400" dirty="0">
                <a:latin typeface="Typist" pitchFamily="2" charset="0"/>
              </a:rPr>
              <a:t> &amp; </a:t>
            </a:r>
            <a:r>
              <a:rPr lang="en-US" sz="2400" dirty="0" smtClean="0">
                <a:latin typeface="IstraNouveauDisplay" pitchFamily="2" charset="0"/>
              </a:rPr>
              <a:t>Post Event </a:t>
            </a:r>
            <a:r>
              <a:rPr lang="en-US" sz="2400" dirty="0">
                <a:latin typeface="IstraNouveauDisplay" pitchFamily="2" charset="0"/>
              </a:rPr>
              <a:t>Measurements</a:t>
            </a:r>
          </a:p>
        </p:txBody>
      </p:sp>
      <p:sp>
        <p:nvSpPr>
          <p:cNvPr id="2" name="Right Brace 1"/>
          <p:cNvSpPr/>
          <p:nvPr/>
        </p:nvSpPr>
        <p:spPr>
          <a:xfrm>
            <a:off x="5371214" y="4711051"/>
            <a:ext cx="457200" cy="1371600"/>
          </a:xfrm>
          <a:prstGeom prst="rightBrace">
            <a:avLst>
              <a:gd name="adj1" fmla="val 40891"/>
              <a:gd name="adj2" fmla="val 39922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41" y="2209800"/>
            <a:ext cx="1912690" cy="119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mages.townnews.com/lmtonline.com/content/articles/2012/09/05/front/sports/doc50467de20e2763101649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55484"/>
            <a:ext cx="1905000" cy="132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589520" y="2476500"/>
            <a:ext cx="3429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589520" y="3947160"/>
            <a:ext cx="3429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486400" cy="1295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Drawbacks to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Sponsorship</a:t>
            </a:r>
            <a:endParaRPr lang="en-US" sz="4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239000" cy="4419600"/>
          </a:xfr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Becoming Common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Expensive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Clutter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Negative Publicity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429001"/>
            <a:ext cx="4079247" cy="3272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/>
          <a:stretch/>
        </p:blipFill>
        <p:spPr bwMode="auto">
          <a:xfrm>
            <a:off x="6858000" y="397221"/>
            <a:ext cx="2133600" cy="3243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75" y="2075464"/>
            <a:ext cx="1863869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2286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9630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1350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Why Sponsors Fail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239000" cy="4343400"/>
          </a:xfr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No Budget for Activation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Not Long Term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No Measurable Objectives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Overlook </a:t>
            </a: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Ambush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Too Much Competition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Failure to Excite the Sales Chain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Insufficient Staffing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Buying at the Wrong Level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No </a:t>
            </a: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Communications to Add Value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t="29272" r="15737" b="13637"/>
          <a:stretch/>
        </p:blipFill>
        <p:spPr bwMode="auto">
          <a:xfrm>
            <a:off x="7086600" y="2057400"/>
            <a:ext cx="1905000" cy="1218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14509" r="18776" b="25240"/>
          <a:stretch/>
        </p:blipFill>
        <p:spPr bwMode="auto">
          <a:xfrm>
            <a:off x="7086600" y="3463547"/>
            <a:ext cx="1905000" cy="1378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6" t="25086" r="25766" b="15633"/>
          <a:stretch/>
        </p:blipFill>
        <p:spPr bwMode="auto">
          <a:xfrm>
            <a:off x="7086600" y="5029200"/>
            <a:ext cx="1905000" cy="1641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165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The Sponsorship Process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239000" cy="4343400"/>
          </a:xfr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Sponsorship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Sponsorship Budget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Sponsor Acquisition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Implementing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Evaluating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0066"/>
              </a:solidFill>
              <a:latin typeface="Arial Rounded MT Bold" pitchFamily="34" charset="0"/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0066"/>
              </a:solidFill>
              <a:latin typeface="Arial Rounded MT Bold" pitchFamily="34" charset="0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5698" y="2461069"/>
            <a:ext cx="3388603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40000" pencilSize="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00792"/>
            <a:ext cx="2514600" cy="185235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6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2294"/>
            <a:ext cx="8305800" cy="838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5400" dirty="0"/>
              <a:t>Goals of Sponsorship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53798"/>
            <a:ext cx="7086808" cy="3637401"/>
          </a:xfr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371600" lvl="2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Increase Sales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Increase Awareness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Be Competitive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Reach the Target Market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Build Customer 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Develop Image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5961964"/>
            <a:ext cx="74676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dist="38100" dir="5400000" algn="ctr" rotWithShape="0">
                    <a:srgbClr val="000066"/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Which goal is DIRECT?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701274"/>
            <a:ext cx="1067217" cy="779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38297"/>
            <a:ext cx="1067217" cy="800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08" y="539522"/>
            <a:ext cx="10668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7177" name="Picture 9" descr="Royalty Free RF Clipart Illustration Of A 3d Orange Factor Man Kneeling And Searching With A Magnifying Glass by Leo Blanchette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9"/>
          <a:stretch/>
        </p:blipFill>
        <p:spPr bwMode="auto">
          <a:xfrm>
            <a:off x="7924800" y="1764251"/>
            <a:ext cx="1067217" cy="779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3"/>
          <a:stretch/>
        </p:blipFill>
        <p:spPr bwMode="auto">
          <a:xfrm>
            <a:off x="7924800" y="4596639"/>
            <a:ext cx="1067217" cy="966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1"/>
          <a:stretch/>
        </p:blipFill>
        <p:spPr bwMode="auto">
          <a:xfrm>
            <a:off x="7924800" y="5721122"/>
            <a:ext cx="106721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688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dirty="0"/>
              <a:t>Sponsorship Budgeting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239000" cy="4343400"/>
          </a:xfr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Involves funding the Primary Sponsorship &amp; Promotions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Funding by same means as Promotion</a:t>
            </a:r>
          </a:p>
          <a:p>
            <a:pPr lvl="2"/>
            <a:r>
              <a:rPr lang="en-US" sz="2800" dirty="0">
                <a:latin typeface="Arial Rounded MT Bold" pitchFamily="34" charset="0"/>
                <a:cs typeface="+mn-cs"/>
              </a:rPr>
              <a:t>Competitive Parity</a:t>
            </a:r>
          </a:p>
          <a:p>
            <a:pPr lvl="2"/>
            <a:r>
              <a:rPr lang="en-US" sz="2800" dirty="0">
                <a:latin typeface="Arial Rounded MT Bold" pitchFamily="34" charset="0"/>
                <a:cs typeface="+mn-cs"/>
              </a:rPr>
              <a:t>Arbitrary Allocation</a:t>
            </a:r>
          </a:p>
          <a:p>
            <a:pPr lvl="2"/>
            <a:r>
              <a:rPr lang="en-US" sz="2800" dirty="0">
                <a:latin typeface="Arial Rounded MT Bold" pitchFamily="34" charset="0"/>
                <a:cs typeface="+mn-cs"/>
              </a:rPr>
              <a:t>Percentage of Sales</a:t>
            </a:r>
          </a:p>
          <a:p>
            <a:pPr lvl="2"/>
            <a:r>
              <a:rPr lang="en-US" sz="2800" dirty="0">
                <a:latin typeface="Arial Rounded MT Bold" pitchFamily="34" charset="0"/>
                <a:cs typeface="+mn-cs"/>
              </a:rPr>
              <a:t>Objective &amp; Task </a:t>
            </a:r>
          </a:p>
        </p:txBody>
      </p:sp>
      <p:sp>
        <p:nvSpPr>
          <p:cNvPr id="2" name="AutoShape 2" descr="data:image/jpg;base64,/9j/4AAQSkZJRgABAQAAAQABAAD/2wBDAAkGBwgHBgkIBwgKCgkLDRYPDQwMDRsUFRAWIB0iIiAdHx8kKDQsJCYxJx8fLT0tMTU3Ojo6Iys/RD84QzQ5Ojf/2wBDAQoKCg0MDRoPDxo3JR8lNzc3Nzc3Nzc3Nzc3Nzc3Nzc3Nzc3Nzc3Nzc3Nzc3Nzc3Nzc3Nzc3Nzc3Nzc3Nzc3Nzf/wAARCAB9AM8DASIAAhEBAxEB/8QAHAAAAgIDAQEAAAAAAAAAAAAAAAcGCAIEBQED/8QASBAAAQMDAQQECwQGCQQDAAAAAQIDBAAFEQYSITFBBxNRYRQWIjZVcXSBlLLRFzKR0hUzQpOhsSMkJUNSVFajwUViovCCkuH/xAAbAQABBQEBAAAAAAAAAAAAAAAAAQIDBAUGB//EADIRAAEEAAMECQMFAQEAAAAAAAEAAgMRBBIhBRMxURQiMjNBYXGR0QYVgUJTobHBwuH/2gAMAwEAAhEDEQA/AGpq/UsHS1oVOmlSiTsMsoPlOr7B+GSeQpLXPpY1RLkFcR5iEznyW2mQrA71Kzn8B6q3+neW65qaFEKv6JmIFpT3qUcn/wARS1rRw0DMgc4XarSSEGgph9p2r/Sg+Hb/AC0fafq/0on4dv8ALUPoqzuY+Sj3j+amH2n6v9KJ+Hb/AC0fafq/0on4dv8ALUPoo3MfJGd3NTD7T9X+lE/Dt/lo+0/V/pRPw7f5ah9FG5j5I3j+amH2n6v9KJ+Hb/LR9p+r/Sifh2/y1D6KNzHyRvH81MPtP1f6UT8O3+Wj7T9X+lE/Dt/lqH12tOaVvOpXCm0w1ONpOFvrOy2j1qPPuGTTXRxNFkBAc88Cuqek3V5/6r+DDf5aD0mav9LH9y39Kk0ToTnLRmZeozSv8LUdSx+JKf5V85/QtdWkkwbrEkH/AAuNKaJ94KhUWfD3WikyyqO/aZq70sf3Lf0rvaL6U7k1ekNallpegPYQXC2lJZVyVuHDkfx5VCr/AKXvWnVf2vAdZbJwl4eU2r1KG73HfXH51IYont0ATM7wdVb9BCgCCCCOVcXVqLmbO85ZHlNy2vLSEgHbA4p388cO8Uvuh3W/WJb03dHcuJTiE6s/eA/uye0Dh3DHIU2zvrKkjLCWlXYZcrg8C68CkV496k9JL/dp+lHj3qT0kr92n6VudJWn/wBEXcy46MRJZKgANyF/tD38R76h9UHOc01a9KwmHwOKhbKyNtHyCk3j9qT0h/tJ+lHj9qT0h/tJ+lRiikzu5qx9swf7TfZSfx+1J6Q/2k/Sjx+1Jx8P/wBpP0qMV7S53c0fbMH+032TT0f0hqnTG4N7Q2hbpCW329ySrsUOWe2mMMHhVZgSN4OKsVYHlybLAfdOXHI6FKPadkVPC8u0K4/6h2bFhXNkiFB3gkl05eebfsTfzLpeUw+nLzzb9ib+ZdLyt/D901chL2iiiiipVGiiiihCKKKKEIooooQpFoPTS9U6haglS0RkAuyXEbilsHgD2kkAfjyqytugxrdDahwWEMR2U7LbaBgJH/vOlj0BQkptl1nYBW5IQyD2BKNr+a/4U2KysVIXSV4BW4m0215RXtFVlKvm+w1IaWzIaQ60sbK0LSClQ7CDxpF9KmgmrD/a9mbUmAtYS8zxDCjwI/7Sd2OR7jufFc+/W1u72Wbb3gCmSypvfyJG4+44NSxSGN1hMe0OCqi064y6hxpam3EKCkrQcFJByCD699WK6NtZI1TatiSpKbnGAEhsbtscnAOw8xyPuquakqQopWMKScH1it+wXmXYLtHuUBey8yreCfJWnmlXcf8A95VpTw71unFVo35SrOajtDN8tD8F7AKxltePuLHA1X+bFegy3YslBQ80soWk8iKf2mr7D1HaGLjBV5Dg8pB+82scUq7x9DzqFdK2ndttN8ioypICJIA4jglX/H4dlYc7Dx8Quv8Ap3aO5l3Dz1XcPX/1K+iiiqi79FFFFCEcqsPpfzdtvszfyiq8cqsPpfzdtvszfyip4OJXJ/VfdR+pSW6cvPNv2Jv5l0vKYfTl55t+xN/Mul5XRYfumrz2XtFFFFFSqNFFFFCEUUUUIRTF0P0XTrz1c69h2FbzhSWyMPPD1fsDvO/u50u0kpUFJJSoHIIOCPVW3+lblnJuU0nt8Jc+tMka9wpppOaWjUhWotNrg2eEiHbYzceOjghAxv5k9pPad9bopC9Djd2uWrUyFTZSokNpSnQ48tSVFQKUjBOOJJ/+NPkVkSsyOom1bY7MLXtFFFRp6K8Ne1GekmTLh6JukmA84zIabSpLjRwpI205IPqzStFkBITQtVyviUovdxQj7qZbwH7xVaNZLUtxalrJUtRJUSckntNY4PYa3WigqJ1Ur6O9Xu6TvG06VLt0ghMpsb8DksDtH8Ru7KsYfBbnA4tvxZLW4g5StChy7iDVSMHjg7qaXQ7rXwJ9Gnrm7/V3lf1NxR/VrJ+4e4nh3+vdSxUGYZ2/lTwyFppcnVFkcsF4ehOZLY8plZ/bQeB9fI94rkU7ukTTxvVmU8wjMyICtvHFaf2k+/l3ikkRWFIzKV6lsbaAxmHBcesND8/leUUUVGtdHKrD6X83bb7M38oqvHKrD6X83bb7M38oqeDiVyn1X3UfqUlunLzzb9ib+ZdLymH05eebfsTfzLpeV0WH7pq89l7RRRRRUqjRRRRQhFFFFCEUUUUITM6Ote2DSdjVFkwp65TrpcfdaQhSTyTjKgcAcsczTxYdQ+0h1pQUhaQpKhwIIyDVX9MaRvGqHVJtkcFlBwuQ4dltB7M8z3DPKrLWOGu3WeDBdWFrjRm2lLHBRSkAkfhWZimsDrB18VbiJI1W9RRRVRSorB9luQytl9tLjTiSlaFjIUDxBHMVnRQhR7xG0r/p+3fDpo8RtKf6ft3w6akNFOzO5pKCis7o70nLaLarLHZJGAuPlpQ96SKi0TolatuqbdPhzS9b2Xg66xIHlgjJTggYUNoJ7PfTTrzApwleBQKQsaVjx3YqA9IOjGpMNEyyQW0yUKKnUtYTtpxknHM5x+NMGsVDhuqJzQ4UVawmKkwsoljPBVmO44II9YxXlTTpK07Dsk2O/B2ktytsqbUc7Kgckgntzw7qhmKoublNFeoYPFMxUIlZwK85VYfS/m7bfZm/lFV45VYfS/m7bfZm/lFTQcSud+q+6j9Skt05eebfsTfzLpeUw+nLzzb9ib+ZdLyuiw/dNXnsvaKMVsSIUuMhK5EWQyhX3VOtKSFeokU2ug7TkN2G/fpTSXZAeLMfaGeqCQCVDvJPHkB3mmvMix5sZyNLZQ8w4NlbbidpKh3ioJMXkflAT2w2LVRqK7uubM3YNVXC2xySy2oLayckIUAoA+rOPdXCq21wcAQoSKNIooopUiK7OkNPvalv0a2slSErO084B9xsfePr5DvIrje/FOvoHtCGrVOvC0/0sh3qGz2IRx/FR/8AEVFO/JGSnxtzOpMq122LaoLEKAylmOynZQhP/u89p51uUUVjceKuoooooQiiiihCKKKKEIooooQivCK9ooQuLqTTcLUMPqZiSFoyWnU/ebJ/43bxSd1NpG5adO3ICXYqlbKX2+GeWRyNPw8K5mobW3eLPKgrwC6jCVEfdVyP41G+MOHmtjZe1psE8Nu2XqPhV3NWG0v5u232Zv5RVf50SRAluxJbZbfaVsrQeRqwGl/N22+zN/KKig4lbn1Q4Ogic06En+klunLzzb9ib+ZdLymP06suI1bGeUMIdhJ2T2lKlZ/mKXFdDh+6avP5e2UxeijXMXThetl3KkQX3OsQ8ElXVLxg5A37JwOHDHfuZ906RNLQYSpAuzElWyShmMrbWs9mOXvxVa6Mk8TTJMKx7syVspApdLUd4ev98l3SQkIXIXkIByEJG5KfcAK5tFFWAABQUZNm0UUUUqRAGd2as10ZxPA9C2dvABcjh44HNZKv+arIrchRxyq0um5sFjT1raMyONiGynBdSCMIHfVLG3lACng4ld2isG3UupC21JUkjIUk5BrOs5WUUUUUIRRRRQhFFFFCEUUUUIRRWJVgVri4Q/8ANx/3qfrQlAJ4LarE18P0hD/zbH71P1qO6s1nAssNaY7rciasYbaQrOCeascB/OkLgBamiw0szwxjSSVBelmZGkahbZYSnrI7IS8scSTvA9w/nTQ0v5uWz2Vv5RVfJDzkl9x6QsrdcUVLUeJJ4mrC6cQpqw25twbK0xmwUnkdkVBEcziV0e3cOMNgoIburXI19pFjVtpSxthmYwSuM8RkJUeKVf8AaefqB5UjLhoTVECQWHLNKdI4Ljtl1Cu8FOf44NO266qkW/WUOzFlkxXgjacOdoFWe/HEDlWeidSyNROXHr2Wm0x1gNlvO8HOM5J7Kuw4ox9ULnZdmy7rfEaUD+CaCQnilqTnYbp8Iv6UeKWpPQN0+Ec+lPTTeqpV21HJtz8dhEZIdVHcRtbSwhezvyfXXSVe3/HNNlDTXg5iF/b37Wc4xxxipunnkon7MkY4tPEC/wAKvPilqT0DdPhHPpR4pak9A3T4Rz6U6brrSbEuU1xiLHXaoEhEeQpRPWKKs5I5bsGurqi+z7bOtcS1MRXXJ6lJHXlWARjHA99H3A8k/wC0yhzQf1C/YWb5aJA+KOpPQF0+Ec+lHilqT0DdPhHPpVi9J3pV+tXhLjIZebdUy6hKsgKTjOD2bxWOpLu/aploaZbbUmbMSw4V5yEnmMc6Xp5q6UPQH70xfqF/wq7+KWpPQN0+Ec+lY+J+of8AT1x+CX9KsZq+7PWOwP3CM22442UgJczg5OOVZWKRdXYi5F7ZiM8Ft+DrJGxjOTnnR0511SQYJ263t6XXmof0OyL1Dhu2S9WydGaZy5FdfYUlIBO9GSO05HrPZTKyO2ofojVMu/yJbMyMyx1TaHGurBG0lRIyck9grUmaxnt3J9yPFjqtUWaiG6sk9YpatxUOW48qpvlDjmpXRs6drzERq3jrz4Kd5HbRkdtRy6X2RD1LBtbbTSmZMd11S1A7QKQSMd26ue7qyY3oNrUHg8fwlf8Ad+VsffKe3PLtpuYJrcHM4NIHaqvzfwVM8jtoyDzrj6dkXaREU7eWIrSlbJaEZSiCkjnnnmtbWl6k2G1syYbTTrrkhDWHc7O/PYR2Ut6Wo2wPdNuhRPDy91IcjtoyO2o9pa+SbqqdFuEdtmZBeDTvVKJQrIyCM7+Vc7Smq5d5vcqDJYZbaQhTjCkZytIWU5OT3UmYaKTocvX07NXrz/tTLI7aMjtqEp1PdpF3e8EgNPW1iaIjoRtF4H/Hu3Yra1BfbvG1DFtFmjw3XH2FO5kFQxgnO8HsFGYUndBlzBhq6vjwHHXkpO+Nph0DeSg4xz3VX5Wm71k/2NO+GV9KbepL5dLTHtCGY8RUya6GVpWVbCVkcsHOM1t6Zvy7tapEqWwlh+K4tp5CCSnaTxIpjwHmlo7OxWI2fEZmNDg7z5WEmPFq9c7NO+FV9K9Gm75wFnnfDqH/ABTX0PqeZqByW3PjsMqaS242Gs70qzvOSe6uhpi8v3d26JfbbQIkxbCCjPlJHM550wQtPitSXb2MiLg6JvVq9eagekOj+W7LbmXxoMRmyFCOo5U5jtxwHb201kPMkZS4gjtChXDg3t+Rq+4WZbTYYjMIcQsZ2iSBx5c6+kjStvkffLqfJCfJUBwzjlx3q/8AsalY0NGiwsfiZcVKHYk1oKrgAVCukJCv0vc5LKiHo0WM62ocUkLUD/A11dDti3Sr+2E7IjtsDd3Nb/41MH7bCkOOreitLW8gIcKkg7aQcgHuzXot0NKpKhGbCpQw+Qn9Zuxv7d1IGU60rtpNdh9wR4D/AJ+D7pY6NXJjX/Tz0mMpluVHeCHSsHrgoqXnHLiKkTb7T/SnlhxDmxb1IXsHOyoK3g99SkWyCPBSIjIMMYjnZ/VDGPJ7N1ES1QIcp+TFiNNPyFEuuJT5SznJyfXShhqkTY+ORznZaJaW+WpJ/pKi84Zg6ngLWPCXLsgttk+UsKKiMD3ipJr2M69ddNx2nVsvK6xKXGzgpVsjh76mEizW1+4ouD0JhctvAS8UDPd+FfeRBiyX2JEiO249HJU0tSclB7qbu+KkO1W52ODeAN+paB7aWuB0adQdIxCynZWVL67tLm0QSfwFa+v3ENTdOOOLShCLkgqUo4CQOJNSmDCjQWlNw2G2UKWVlKE4BUeJr53G2Qrm2hE+K1IQhW0kOJzg08t6tKm3FM6WZzdEn11v5Ub6RJTErREt2M6282VIwttQIyFjsrOK7Ht+ipxj3Rc8tRlrUtx4LUglP3cjgByrvCz24QP0eITHgec9RseTnjw9dYNWO1R4r0ViBHRHkbnW0o3L9dIWm7T24mIQiLWg6/DUafCgmhBJhanjR5UVUcvWlASFLCtsJIwrdwzv3VrxrxIsTd6THXGTJ/TPlMvDJUhR4pGR66ZRt8Qy2pXg7YkNN9W25s+UlPYO6teTY7XKlmXIgR3JBTslxSASRSZDSsfcYnyFz2aECx6HzUZ1O83H15aHX3Ett+BPjaWrZGdlXOuPJBHQ3HyCN6SAewummFcrTb7qhKLjEakJQcpDic4NZv26E/C8CeitLigABkp8kAcN1KWnVRx49jGxaHqkE/gk/wCrn6STHatKGY1zXcCkBSlrdDikEgeTkcAMcK4/SqAdPxcrKR4a3lWcY476k9utcC1pcTb4jUdKyCoNpxtYrObBiXFjqZ0Zt9oKCghxORntpattKvHiGx4sTakXfn8KF6Llpgx9RssuIkR4TinETNxU8Skk7Sv2iMDfXH0UZEbUFh8JilhD9vcbQtSweuGSva7uPA0yWbbBYhrhMxGURVghTSUYSQeOaDboQXGc8Fa24ydlhWzvbBGMDs3U3IdFZ+4suQZe38VfvqoBepkS33568WOQ4zMbmojToS8ASCTjIHP1/wAue1q9lp7XduRIuDsBsw15kNuBsjBO7aO7fUxcslsduCLi5CYVMTweKMqGOHv76LhZLZcnUuz4LEhxI2UqcRkgdlKWHVKzHxhzDR0aRel6j/PC/RRPpG6qQjToEkoZXMGJCXAMAgeUFfxzXw0/P8H0HfQjqy1EU+2zISnHXDH3j2nJ41NJVntsuMxFkwmHGGf1SFI3I3Y3e6s1WyCbf4CYjPgZAT1AQAjGc8KMpzWmjHRjDthIJo3/ADfv4clA9B+EQ9U+DSopjF21NbKSsK2wjA2sjt37q6WhJsZiffY70lpDzl0c2GlLAUr1DnUt8BimWiWWG/CUI6tLuz5QT2Z7K1E2G0ImCYi2xhJ6wr60I8ra459dAYRSJcdHNnzAjMANOY9VGYcyND6SryuXIaZSqM0kFxYSCcJ3DNTsHNcyXYLROkGTLt0Z544BWtsEnHCumABwFOAriqmJmZLkLbsAA/gUv//Z"/>
          <p:cNvSpPr>
            <a:spLocks noChangeAspect="1" noChangeArrowheads="1"/>
          </p:cNvSpPr>
          <p:nvPr/>
        </p:nvSpPr>
        <p:spPr bwMode="auto">
          <a:xfrm>
            <a:off x="63500" y="-512763"/>
            <a:ext cx="175260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5" descr="data:image/jpg;base64,/9j/4AAQSkZJRgABAQAAAQABAAD/2wCEAAkGBhQQEBUSEBMUFRUUEhQUFRYUFRQQFBYVFBUWFxUUFhUYGyYeFxkkGhQUHzAhIycpLC0tFx8xNTAtNSYrLCkBCQoKDgwOGg8PGiwkHyUwLCkqKiouKiwpLy8qKSwsLCwsLywtLCksKSwsKSwsLywsLCksKSwsLCksLSwsLCwsLP/AABEIAMIBAwMBIgACEQEDEQH/xAAcAAEAAQUBAQAAAAAAAAAAAAAABgECAwQHBQj/xABJEAABAwICBQcHBwsEAgMAAAABAAIDBBESIQUGMUFRBxMiYXGBkRcyUpOhsdIUFkJTcoKSIzNUYmOissHR4vCj0+HxQ8IVJIP/xAAaAQEAAwEBAQAAAAAAAAAAAAAAAgMEAQUG/8QAMhEAAgECAwQIBgMBAQAAAAAAAAECAxEEEiExUXGhExQiQWGR0eEFU4GxwfBCUvEyI//aAAwDAQACEQMRAD8A7giIgKFEKIAiIgCIiAIiIAiIgCIiAIqXVCUBcl1ZjVpkXbHLmW6osRkTnV3KLma6LFziqHrlhcyIrQ5VuuHSqJdEAREQBERAVREQBERAEREBQohRAEREAREQBERAERLoAqEqhcsT5F1I43Yvc9YnSrytM6wRUwvIekfNY3pPd2Dh1mw61B9Ma1Ty3u/mI/RYemR+tJt7m271GdSFPbt3GmhhKtfVaLe/xvJzpLWOCnymla0+jfE/8Au72KPVnKVGPzUUj+t2GIfzPsXOqrSrIyQxue8nbnx615k2k3u3rO8RN7ND3KPweltnd8vtrzOhzcp0v0YYh9p73+6y1/KfODmyA90g/wDdc8Mjjx78lYXlVutPeb4/CsN/Rc/U6fT8q7vpwNP2JCPY5p969ug5S6WTJ5fEf123b+Jl/aAuKh5WeBrnBxH0Rc3IGXftRYmaOT+CYaS0VuD9bn0VR6RZK3FE9r28WuDh4hbTZF850GlJIXY4nuY7i0lp7DxHUVP9XeVA5MrBcbOdYMx9tg29rfBaIYiMtJaHj4r4JWo9qm8y5+/7odRDlVadJWtkaHxuDmuFw5pxAjqIW01yvaPE8GXoqBVUToREQFUREAREQBERAUKIUQBERAEREAREQAq0lVJWGR66lc42WySKOawax80eahAdKRfPzYwdjn9fBu/s259YNMmIBkdjK/zBtDRve7qHDee9QaqqGsfzPOBrn4i6R1iS64JcSdu/h7FXWq5OzHabsHhek/8ASezuW/x4fc09JaSEZLnEySON3OdmTs222NzGQ2XyUVq9I85Jd9y29yBlv2NPC1lsacnaJA2N5kDRcknY+7gbEWv9HMdi82aMscWkZ7M+kRnxG/IjxWJK20+qowVkWueTbgMh1DgrbqrnZWsO3O5VoCg2ejCJc1/+fzTagCuCiWpItsro47kDeSAO05K9kBILgMha53Z3sO3I5dRV8LOkMsWYyBte582+4odvYzR0pBcDboAl2dwACATcdZC3qehxe3xWvE0sIeABm7K9xkSCAAcQABtmt/R8hxWG89vv2lDNUnK10b+hdMT6PkBiu6NxGOMnJx3ltvNd1+N11jQ2mWVMQkiJsdoIs5p3tcNx/wCxkufu0YHsJtlYX7s+5aGi699BOHtuWuIEjSQGvbfbcnJwubH+RK00azhpLYfO4zDQxac4aTXPj4+J2NrlcFo6PrmzRtkjcHNeAWkbwfcepbrStzR83s0ZciIonSqIiAIiIAiIgKFEKIAiIgCIiAKhVVQlAWPctGvq2xsc9xs1oLj2BbUrlF9Zp8bo4B9J2N/2Wnojvdn91ScskXI7Th0tRR8+HeeHWy3a6plHTccTAT5jQCGty4AnxJXPdLT4pCSLkgXDiL3N7YcOdhlcHO+1THWusaGnBsscxldwFgc9oyC5/PUue4vc4lxN79fVwXm7ZH1+EhaGb9XgUfJcBtmixOwHFnbInfa3tKpLNiOYAtlkLePWrgxz3HMk5kuz7yer+qskBDiHG5ub54rm+ee9dZuplxgyGE4iRctaHEt7cvcsYWWOfC1wBIJ3tuCcx0Tns39tliaVSbYFyvdl0cttyRnu2X/zerQBbO/hfjvvxsrmN337DbK+W/8ApdCYBytu9iuAWWOke42sbkXzyuLXvn1ZrdpdEuduQhKpFbWYYY7tFgL3N7YsVt1xst2L2tD0ZJutrR2rx2kH3KTaM0NYC4HcuqLZ5OJxkEmkbOjYRzZDr2sb2vstuXm6waLDm4m5g8FKYKfDsI2ZA5Z8b+CpW02OOxAvbdnnvzWh0+yeDDEZamYh/J7p4wVBpJD0ZCXR33SDa3qxAX7R1rqEblw7WandFJzjMnA5O3tcCCHDgQRtXXNWtLiqpoph9NgLhweMnjucCr8PPNGz7jnxSglKNeOyW3j7ntBVVrSrgrTySqIiAIiIAiIgKFEKIAiIgCIiAK1xVxWN66jjNeZyikcokmlkvscWN7GdH3gnvUomK8qu1Xa4l8Dubcbki143E7TYeaTxHguVk3FWLcLOMZSzcDn+sB6ZALWg3aS5uJrQ4EXtY27lCjLhHQycCbvBOYIGVt3btXQtYNXKh4cx7Hi46LmWdGXA36R9HLq7CoHLG+MPjkxNcbBzbYTkQRivu2HuCwZWtp9ZhZxlTsnc1RbDuuN1ycV+NjYW4LDZZ5rmxJxG2dgejbdstx2LGSLbM8s79u7vHh1rpsimi26WV9PHicAAXZjotBcT1ABSHR+otZOehTPY0nIzWiAF8vOs49wXMl9hOVeNP/tpcTw2Uh+kCOF8uH8vevQpdHt2uICnmieSQjpVVQb72wj2c4/4VMdF6p0tN+ahbi9J/wCVf+J17d1lNUGzy6/xinHSLvw9zmujNBuktzMD3gkdLAcPbiIw8N6ktLqfUn6MbPtPufBoKnyqprDxW1nj1PiVSexL7kPi1RnAzmjHYHn+i2RqxMDdszOGbXbOF7qTqhd/RWdFEyvFVH/iIw/QdSDivG8gFuTnNNiRfaAN3Fa9VUzxkGWJ7QNpAxtP3m3spjZL8EdPcwsQ/wCSTON6zytka5wI4j2bPavY5INJXjmgJ8x7ZG9kgs72sB+8pdp7U6CrBxtwOOx8dmuv1jY7vHgodqpq1No3SeCTpRzRSNZI0ENcWlrwCPous12XbYlRpwcJHo1MTTr4WVPY1qr+B01hWQLDGsoWhniIuREXDoREQBERAUKIUQBERAEREBQqyRZCsci6jjNOTaO0LZstKtlwNc618LS63HCL29irojTEVXC2aB2Jru4tO9rhucOCsmna5XBq9jNMy4sVp1Gi4pR+Uhjfl9NjHnxIW88KwqotTa2Hku1UpCbmlhva18DRkBYDLqyWSLVikb5tLTj/APKM+8L0lUJlW4s6ap/Z+ZbBE1mTGho4NAaPALMFaArrIViyuCoiAuCussckrWDE9waBtLiGjxOS8ip10pWZCTnDwiaZP3h0fapRhKWxHHJLae4qEqJScoAIHM00rrut0nMjyzBO08FR2u8txalFjYdKUg3P3Fb1epu+xDpYkvHBVY7JQ8a8va3E+mLRf622d7W6TBtPvW2zX6EW5yOZlyBctDxn1tNz3BcdCou4dJHeSQrBKFiodLRVAvDK19toB6Q+005jvCyyquzTsyTd0XxLOFgiWcJLaIlURFEkEREAREQFCiFEAREQBERAFY9Xq1wXUcZpTsvkdm/sXKNW+cppJGxOLZI3ujI3ODHEDE05O2b11qZq5jrJT/J9IuNuhUNEn3h0Xj2X+8vRwzunH90MVVWkpEoptdLZVMTmn0oxiaevAekNo2Yl6dNrHTSEBs8dzewcebdla4s+xvmPFRWZzfOGdxbdZoA2DvUS0jVMLsdr3bYXBAtf0T70WGjPZoTdZxO0e5AVwfR1eHShrSWDO5DsNhxAuL2Nj4q2tr6ljmgTTHHfDhml3bQbkWIuMusJ1F3tmI9a0ukd8N7bCvPn1jpo3Oa+oiaW7QXtxC+7De/cuAyaVkd575Hfbe93vKxx1RbfD7lYvh2+RU8duidyqtfqdrSYsUp3AWjva1yMdiQLjMA7VHa/X2eTJhjgb1flH/icLDuauZGtcSDfMXt3pz5O0laIYGESqWNbJfUaRY92KaR0ruL3F/hfZ3K5mno27AogD1rI0rV0MUjP1iT2EtdrMbHBhDrEAkXF+vqutqk1gIG25zNz0sybnbuvuUPY63etyGVQdGO4nGtK+pOYNKmRpa4tN/1d2VxbEM9ud944LPFzZi6cYjwANGPC29m3u03Nhm7fxUY0dU2IHHqP+BSQzgM254TZodhvsz7uPWsc4ZXZGyLurkZ1kdzAxsLmPGxzThc05ea4WP8A0pHyZ64VFbzkVRZ/NNYRL5rjiJAa4DInIm4tszvtUA1t0iXusB0QSOrL/tdF5I9Ec1Q864dKeQv+43os9zj95MQoqlrtIUnJ1NNhPYwsoWNgWQLx2ekiqIi4dCIiAIiIChRCiAIiIAiIgCoQqogMEjVENfdDGamxs/OQkyNttLbWkblxbnb9UKZvC1ZWLRSnlaaKKsMyscpoawOYAS24BFwbg3tncbT7dyi2nJiHnsI8R/ngpHrRog6PqcbB+QldiZlkx20x920dXYVG9KtDrEZ5cc+2+9e3Tt/0tjPMqybVu9Hk0lSGSte4EgOBIabG3AE3setZaXSJxknMluFu76Q4DMnuJyzC0nqmLq8P5KxxTKoyaN6uH5d+M36ZN2jCMzlZp2Dq3WssckGC3Sab38032ceCrUNkxF0t3GwBLziNrdHM57G+AWIG3b/m9SiRmXAq9pWIFZGq4zmRrlma5a5I3bOtXNcgNxjlma8jYN1x17Ru2HLfx71psJJAAubiw43yy33W6+FzXYXAscDmDmQQfbwVbepbFaXPY0bKLtufONh15E28AfBbmmtNiNlhtsvJbWNiblt4dZ2+9eFV14lcecJAwvsRY9IA4cjuv7+5UOGt2a89lZG1o2lNfUR07G2MjhjcLmwaOnISeDQTbibcF9BUNK2NjWMFmsa1rRwa0WA8AFB+S/VI00RqJhaacCwO1kW0A8HONnHsaNxXQY2rysVVzSstiNuHp2V2XgK4KgVVgNhVERAEREAREQFCl0K5TUaOZpDTdTS13P8ARaDT4H4GNjaAT0bHzg69+IKtpwz3u9mpCc8tvE6tdLqDeR2i9Ko9b/ankdovSqPW/wBq7lp/2fl7kc093P2JzdLqDeR2i9Ko9b/aqHkdovSqPWj4Uy0/7Py9xmnu5+xOkuuQa5avVeioHOpayd1O/oSMe674w42BadgBNm3bhPSG269fQXJnQVdNFUN+UtErA+xmBIJ2i+HPMHNTdGKjmctOBFVZN5cuvE6OViexQzyO0XpVHrf7U8jtF6VR63+1RSpr+T8vck3P+vP2Pf0zodlTE6KVt2uHYQdzmncQdhXFdYNBS0MpilF2m+B9ui9vHqPEbvArpfkdovSqPW/2qh5G6Heaj1o+FbKGJhS0u2uHuZK2HlU1Ss+JxaaEnZ2+C1SF0XWDVGgpaykgtOWzyPY/8qC4AubHG4dHZjc6/U1S3yM0P7f1o+FapYymkm76meOFm7q60OVVrnGJsswx85kXF7XuGy1m3BBsCLkbjnw8+ihEjsLpGMy859wNovsG23uXZfIzQft/WD4U8jNBxn9aPhVaxtJLv8i2WFqN9xxNXArtXkZoeM/rR8Kj2tnJA2GF01HI8lgLjFJhdiABJwOAHSsDkRnxV8MfSk7GeWCqJXOcAq669DVXVmbSM3NQ2AABkkdfCxp2HrJzsN9uokdQpeRWkDRzkk73bzibGO5oabeJVlXF06Ts9pXSws6iujksF75bs/ArYqdIYjiNrkC9uIv/ACsuseRmg/b+tHwqnkZoOM/rR8KoePpN31L1gqiVrnF6iqLt6nXJvqCZnNq6pp5oEOiY4fnCNj3D0Bu9I9W2XeRmg/b+tHwrw9cuT+joqSWVhnxtjGC8txje4MYCMOYub9yqnio1ezFtX8Pcthh5U+01zOoRxrMAub6u8m9DWUsVQ35S0SsxWMwJBBIcL4c8wc1XTfJlQ00L5Sag4I5H/nrfm2F3o8QB3rA4QvbM78Pc2KUrXtz9jpIRcs5FNLyubLA8l0bemy5JwG7Q5o/VOK9uIPErqahWpOlPKyVKqqscyKoiKktCIiAIiIChUL0J/wDY03WTbW00MVK37Tum+3YQ4d6mM8wY0vcbBoLieAAufYFEeS2EmjfUv86rqJpzxsXYR/CT3q6GkJP6ef8AhXLWSX1Je91gTwF/Bc91g5T46Od0L2zPc0NLjGWNaC9ocGjFmbAjxXQKmLE0tGV8u7euO6c5Ka+pqZp7wflJXvAMrrhpccI8zc2w7lPDRpyk+kehCvKaXYWp6kPLRDiF46kC+ZvE+w44crrqIK45oHkZqBURuqnwiJr2ucGOc9zg03wgYQBe1r3XZF3Eqkmui+pyg6jT6QhvKlLbR842ksY0Di588eEfunwUk0Ho4U9NDCP/ABRMZ3taAT43UT1qlFTWUVKMxJVc+8fsqVpIv1Odf8KnSrlpTUeL/H4LIq82/oeJrVp5tHC6V5dhY0OIZbE4ucGMaL5C5Kgvloh+qqfxxLpOktFw1LME8bJG3BwvFxcXt7yvL+Yej/0SD8AUqUqSXbTbIzVRvstEK8tEP1VT+OJPLRD9VU/jiU1+Yej/ANEg/AFBOVTRFJS0wEFPDG98zWBzWgOAa0vfn+Ad60U+gnJRUXr4lM+mhFyckedoXSf/AMtpynkDC2OIBwaSHENhDnguIyuZHDxC7YuQ8hujbyVFQR5rWRN7XHG7+FniuvKvGWU8i2JWJ4a7hme16kM1w17ZQOaJBI7GX4WxlrbNZYFzi7iTYdhUd8tMP1VT+OJZNeuTqsrqkSRGHm2RNY3FI5pvdznm2E26Tz4BR+HkVrS4Bz6do3nG91u4MzV1Knh8ic3qVVJ18zUVodh0BpdtXTRzsxYZG3GIBrsiQQQMtoOxX6XmDI7u2C7j9lgLnewKuh9GtpqeKBnmxRtYDvOEWues7e9RjlO0uIaGbPNzOZbxLpsnW7Iw89ywxjmnaO81t5Y3Zl5LtBim0bEbWfOBM87+mOgO5mH2qU1M2FpI27u05BWUEjDGwRkFuBuG3o4Rh7rWWdzQdq5OTlJyZ2MVGKSOc6T5WoIZXR/l5Cxxa50YjazEDYhuI3IByvYLU8s8H1dV/o/EpgeT7R5zNJF4H+qeTzR/6JF4H+q0qWHtrFlDjW3oh/lng+rqv9H4lGteeUJlfC2GFko/KB7zIWXOAODGgNJ3uJ7guoVHJpo97bGlY3rYXscO8OXMJdRhBpqnpWkvie9krS62Lm2OcXtdbK45p4vvyWig8O3eKaa11KaqrWs2rPQ7Lq5o35NSQQb44WNP2g0Yj+K6inK1pLm6GRt85DHCPvO5x/7sdu9Txcc5Y6/HJBAN5klP3nCKP+B/isuGj0lZX4l9eWSkyQcjWjsFK+UjN7gPAYj/ABjwXQ14mpdDzNDC21rsxn75uPYQvbUcVPPWk/p5aHMJHLRj5+epVERZzSEREAREQEZ5SNI8xoycjznsELRvJlIZl90u8F6+gtHCnpYYR/44mM72tAce83KjGvbuerNH0m51QaiT7FO3Fn1G7vBS75az02+KulpTS33f4K1rNv6CaqDTazibX6IvlsVny79nJ+H/AJXN+WXSlqdkbT+dmvlvZCzP96RvgoXR8nVbMxskbC5rhcEHuO3rBWijhM8M7lbj/pnq4ro55Er8P8O+fLv2cn4f+V4usWtkVNGTO8Ri3m3Dpn/qsjBv3nLiQuR+S6v+rPiP6rLTclVXcmVmBoF3ElrRYZkkk/yKuWCpp61Fy9Sl42VtIPyfoSjk0qn6Q0lUV0gsI4mxRt2hjXu6LQd5DWOud5eTvXUnGwUC5IaVkNBzjiGmeV8guc8DTzbf4HeKnHy1npt8VjxLTqNLYtPI2UE8ib2vU5Zrfr5PS1ToYYY3hrGFznslccbxjIu14FgHNGzivF8qVZ+jQeqn/wBxds+Ws9Nviny1npt8VONemkk4X+pGVKbd1M4n5Uqz9Gg9VP8A7i8DWfWaoriwzsaxsYOFrGOY0F9sTjiJJJwtG3cvov5az0x4rnnK/pQmmZCwk8/OxoAOREYxH998S0UK8HUSjBIoq0pKDvO56/JJo3mdGMcRnM98p7CcDf3WA96l084YBcE3NgBmVqaLbHTwRwh7fyUbI9voNDf5LweUPS4joZ3Nd/4iwEelMRH4hrnHuWKV6tTizWrU4cEST5d+zk8P+U+Xfs5Pw/8AK+edC6mVNZHzkDS4Xsc9n+WXoeS6v+rPiP6ra8DFaOa5epiWOvsi+fodq0np5sLC6QtiaNrpXBgHYNrj1C/YuH69a2/L5mshxczGXYLg4pHHzpXDdcCwG4DiStiPkqri7pRkdfR95cFKuSnQbaeqq3vIvC5tM1xIPTzdLY9rWjJTjSp4dOpdSa4e5F1Z4hqFmlwfsQ3Qeu9bSRiJoEkbcmtljc/CODXAhwHVey9byq1X6JB+Co/3F2n5az02+KfLWem3xWeWJpyd3TXmaFQmlZTZxU8q9UNtLB+Gf/cXTdQtIz1FLz1TE2IvecDWh7bsAADiHuJzOK3UBxXu/LWem3xT5cz02+KpqVYSVowsWwpyi7uVzLI/CCTuF1B9ERc/puR+0UlGyO/7SdzpD+65wXsaz6zRU0DpZD0BsGx0rt0bB17zuGZ2LxeSt96aWqncBJV1MkhJyu1pwi3UHc5ZchFqEp/Tz9hJpyUfqTipkwsceAK4XrHer02Y25826OAdrAGn/Uc5dn0lpBgjJxAhvSdb0WAud7Grj3JbTmp0kZ35nE+V32jd38TmrVgezmqbl+/Yy47tRVNd7t+PydviiDWho2NAA7ALBXoi849AqiIgCIiAIiIDl3KpBVwVcVbSXAEBgLmhry0l73EFrgQA4OAv1EdsN+emlfrX+rg+BfQThfarOYb6LfALdSxUIxUZwvbv/UYquHqSleE7efqj53wVmkaiP5QXyOFmtBDRle+FrWgDM7Tbt2L6A0VRczBHF6DGtPWQMz43Wy2IDYAOwWVyjiMSqsVGMbJfvgSoYd05OcpXb/fELQ09ROmpZ4ozZ8kMjGk7A5zCBfvK30WROzuamrnz5Hp/SlIBThz4xF0Azm4Thsdly037b5qvz00r9a/1cHwLv7ogdoB7QCnMN9FvgF6PXKXfTXL0MDw1buqcn6nAPnppX65/q4PgT56aV+uf6uD4F3/mG+i3wCcw30W+ATrdH5S5ehzq1f5nJ+pwD56aU+uf6uD4FpVdfX1UrJZC974SHR9FnRIIddrALE3AJy3Z7F9Gcw30W+AVWxAbAB2Cy6sbSWqp/b0OPC1ntqcn6nAPnrpX65/q4PgWnpHS1fWgRTve5uIOALY2NvsBOBova547V9Fcw30W+AQQtGxo8AixlJO6p816B4Ws1Z1OT9SPagaFNLRMY4Wc44yDkRkA2/XZoNutSREWCpN1JuT7zdSpqnBQXcFwXSFRpPRk8sDHua10z5bhkb2yYz+cBc0nMAdlrLvStdGDtAPaLqyhWVNvNG6ZCtTlNdl2f7wPn/56aV+uf6uD4FX56aV+uf6uD4F37mG+i3wCcw30W+AWrrdH5S5ehl6tX+ZyfqcA+emlfrn+rg+BPnppX65/q4B/6Lv/ADDfRb4BOYb6LfAJ1uj8pcvQdWr/ADOT9T54i0JXaSlvIZJXWsC8l9urgxt+wLOzTWlKIfJg58YiuwM5uF2HMnIlpuLkm9ze6+gg22xUdEDtAPaAV146D0cFbd+r8BYOotVPXh735nz1Wa0aSmjdFJK8teC1wDImXB2jE1oNj2qccmug5qamlnay732DMr3BN3lo+lazR1kFdM5hvot8Ar7KFTGRcHCELX/dyJQws86nOV7eHuzBQyPdG0yDC8jpAbis6IvPN5VERAEREAREQFCiIgCIiAIiIAiIgCIiAIiIAiIgCIiAIiIAiIgCIiAIiIAiIgCIiAqiIgCIiA//2Q=="/>
          <p:cNvSpPr>
            <a:spLocks noChangeAspect="1" noChangeArrowheads="1"/>
          </p:cNvSpPr>
          <p:nvPr/>
        </p:nvSpPr>
        <p:spPr bwMode="auto">
          <a:xfrm>
            <a:off x="63500" y="-657225"/>
            <a:ext cx="18002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Budgeting Types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Competitive Parity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Base Promotions on Industry Leader’s Activities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“Follow The Leader”</a:t>
            </a:r>
          </a:p>
          <a:p>
            <a:pPr marL="0" indent="0">
              <a:buNone/>
            </a:pPr>
            <a:endParaRPr lang="en-US" dirty="0">
              <a:solidFill>
                <a:srgbClr val="000066"/>
              </a:solidFill>
              <a:latin typeface="Arial Rounded MT Bold" pitchFamily="34" charset="0"/>
              <a:cs typeface="+mn-c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Arbitrary Allocation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Budget by “What I Can Afford”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Usually determined by relationships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44949"/>
            <a:ext cx="1848039" cy="10349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36702"/>
            <a:ext cx="1600200" cy="105139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1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/>
              <a:t>Budgeting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Percentage of Sales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Base Budget on Previous Year’s Sales Figures</a:t>
            </a:r>
          </a:p>
          <a:p>
            <a:pPr marL="0" indent="0">
              <a:buNone/>
            </a:pPr>
            <a:endParaRPr lang="en-US" dirty="0">
              <a:solidFill>
                <a:srgbClr val="000066"/>
              </a:solidFill>
              <a:latin typeface="Arial Rounded MT Bold" pitchFamily="34" charset="0"/>
              <a:cs typeface="+mn-cs"/>
            </a:endParaRPr>
          </a:p>
          <a:p>
            <a:pPr marL="0" indent="0">
              <a:buNone/>
            </a:pPr>
            <a:endParaRPr lang="en-US" dirty="0">
              <a:solidFill>
                <a:srgbClr val="000066"/>
              </a:solidFill>
              <a:latin typeface="Arial Rounded MT Bold" pitchFamily="34" charset="0"/>
              <a:cs typeface="+mn-c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Objective &amp; Task 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Set Goals of Sponsorship &amp; Budget to meet goals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64934"/>
            <a:ext cx="1295400" cy="131282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1"/>
          <a:stretch/>
        </p:blipFill>
        <p:spPr bwMode="auto">
          <a:xfrm>
            <a:off x="6252775" y="5196377"/>
            <a:ext cx="1896250" cy="1298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38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Funding Primary Sponsorship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2133600"/>
            <a:ext cx="7239000" cy="4343400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3200">
                <a:solidFill>
                  <a:srgbClr val="000066"/>
                </a:solidFill>
                <a:latin typeface="Arial Rounded MT Bold" pitchFamily="34" charset="0"/>
              </a:defRPr>
            </a:lvl1pPr>
            <a:lvl2pPr marL="914400" lvl="1" indent="-45720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00066"/>
                </a:solidFill>
                <a:latin typeface="Arial Rounded MT Bold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Rounded MT Bold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66"/>
                </a:solidFill>
                <a:latin typeface="Arial Rounded MT Bold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0066"/>
                </a:solidFill>
                <a:latin typeface="Arial Rounded MT Bold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The up-front money it costs a company to fund the sponsorship of a Sports Property</a:t>
            </a:r>
          </a:p>
          <a:p>
            <a:endParaRPr lang="en-US" dirty="0"/>
          </a:p>
          <a:p>
            <a:r>
              <a:rPr lang="en-US" dirty="0"/>
              <a:t>Negotiated </a:t>
            </a:r>
          </a:p>
          <a:p>
            <a:endParaRPr lang="en-US" dirty="0"/>
          </a:p>
          <a:p>
            <a:r>
              <a:rPr lang="en-US" dirty="0"/>
              <a:t>Often Multi-year contracts</a:t>
            </a:r>
          </a:p>
          <a:p>
            <a:pPr lvl="1"/>
            <a:r>
              <a:rPr lang="en-US" dirty="0"/>
              <a:t>5 year deal for $35 Million per year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43448"/>
            <a:ext cx="1905000" cy="158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67515"/>
            <a:ext cx="2517932" cy="1675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12405" y="1795046"/>
            <a:ext cx="2514600" cy="338554"/>
          </a:xfrm>
          <a:prstGeom prst="rect">
            <a:avLst/>
          </a:prstGeom>
          <a:solidFill>
            <a:srgbClr val="009900"/>
          </a:solidFill>
          <a:ln cap="rnd">
            <a:solidFill>
              <a:srgbClr val="000066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Budgeting Considerations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800" dirty="0"/>
              <a:t>Funding the Promotions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6428" y="2150435"/>
            <a:ext cx="7239000" cy="4352872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3200">
                <a:solidFill>
                  <a:srgbClr val="000066"/>
                </a:solidFill>
                <a:latin typeface="Arial Rounded MT Bold" pitchFamily="34" charset="0"/>
              </a:defRPr>
            </a:lvl1pPr>
            <a:lvl2pPr marL="914400" lvl="1" indent="-45720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00066"/>
                </a:solidFill>
                <a:latin typeface="Arial Rounded MT Bold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Rounded MT Bold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66"/>
                </a:solidFill>
                <a:latin typeface="Arial Rounded MT Bold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0066"/>
                </a:solidFill>
                <a:latin typeface="Arial Rounded MT Bold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Sponsor Leveraging:	</a:t>
            </a:r>
          </a:p>
          <a:p>
            <a:pPr marL="690563" lvl="1"/>
            <a:r>
              <a:rPr lang="en-US" dirty="0"/>
              <a:t>Getting as much as possible from a sponsorship agreement </a:t>
            </a:r>
          </a:p>
          <a:p>
            <a:pPr marL="690563" lvl="1"/>
            <a:r>
              <a:rPr lang="en-US" sz="2200" dirty="0" smtClean="0"/>
              <a:t>(</a:t>
            </a:r>
            <a:r>
              <a:rPr lang="en-US" sz="2200" dirty="0"/>
              <a:t>example: </a:t>
            </a:r>
            <a:r>
              <a:rPr lang="en-US" sz="2200" dirty="0" err="1"/>
              <a:t>BudWorld</a:t>
            </a:r>
            <a:r>
              <a:rPr lang="en-US" sz="2200" dirty="0"/>
              <a:t> in 2002 Olympics)</a:t>
            </a:r>
          </a:p>
          <a:p>
            <a:endParaRPr lang="en-US" sz="2200" dirty="0"/>
          </a:p>
          <a:p>
            <a:endParaRPr lang="en-US" dirty="0"/>
          </a:p>
          <a:p>
            <a:r>
              <a:rPr lang="en-US" dirty="0"/>
              <a:t>Negotiation Items</a:t>
            </a:r>
          </a:p>
          <a:p>
            <a:pPr lvl="2"/>
            <a:r>
              <a:rPr lang="en-US" dirty="0"/>
              <a:t>Tickets</a:t>
            </a:r>
          </a:p>
          <a:p>
            <a:pPr lvl="2"/>
            <a:r>
              <a:rPr lang="en-US" dirty="0"/>
              <a:t>Hospitality packages</a:t>
            </a:r>
          </a:p>
          <a:p>
            <a:pPr lvl="2"/>
            <a:r>
              <a:rPr lang="en-US" dirty="0"/>
              <a:t>Signage / Exposure</a:t>
            </a:r>
          </a:p>
          <a:p>
            <a:pPr lvl="2"/>
            <a:r>
              <a:rPr lang="en-US" dirty="0"/>
              <a:t>Sales Opportunities</a:t>
            </a:r>
          </a:p>
          <a:p>
            <a:pPr lvl="2"/>
            <a:r>
              <a:rPr lang="en-US" dirty="0"/>
              <a:t>Product Placement</a:t>
            </a:r>
          </a:p>
          <a:p>
            <a:pPr lvl="2"/>
            <a:r>
              <a:rPr lang="en-US" dirty="0"/>
              <a:t>Naming Rights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/>
          <a:stretch/>
        </p:blipFill>
        <p:spPr bwMode="auto">
          <a:xfrm>
            <a:off x="7010400" y="2590800"/>
            <a:ext cx="1720917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26870"/>
            <a:ext cx="2837657" cy="1343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2"/>
          <a:stretch/>
        </p:blipFill>
        <p:spPr bwMode="auto">
          <a:xfrm>
            <a:off x="5814014" y="5383682"/>
            <a:ext cx="2805454" cy="132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24809" y="1795046"/>
            <a:ext cx="2514600" cy="338554"/>
          </a:xfrm>
          <a:prstGeom prst="rect">
            <a:avLst/>
          </a:prstGeom>
          <a:solidFill>
            <a:srgbClr val="009900"/>
          </a:solidFill>
          <a:ln cap="rnd">
            <a:solidFill>
              <a:srgbClr val="000066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Budgeting Considerations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1"/>
          <a:stretch/>
        </p:blipFill>
        <p:spPr bwMode="auto">
          <a:xfrm>
            <a:off x="6893579" y="990600"/>
            <a:ext cx="2133310" cy="1388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2197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8153400" cy="4343400"/>
          </a:xfr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Determine Scope</a:t>
            </a:r>
          </a:p>
          <a:p>
            <a:pPr lvl="2"/>
            <a:r>
              <a:rPr lang="en-US" sz="1800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GLOBAL, INTERNATIONAL, NATIONAL</a:t>
            </a:r>
          </a:p>
          <a:p>
            <a:pPr lvl="2"/>
            <a:r>
              <a:rPr lang="en-US" sz="1800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REGIONAL, LOCAL</a:t>
            </a:r>
          </a:p>
          <a:p>
            <a:pPr marL="0" indent="0">
              <a:buNone/>
            </a:pPr>
            <a:endParaRPr lang="en-US" dirty="0">
              <a:solidFill>
                <a:srgbClr val="000066"/>
              </a:solidFill>
              <a:latin typeface="Arial Rounded MT Bold" pitchFamily="34" charset="0"/>
              <a:cs typeface="+mn-c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Determine Athletic Platform</a:t>
            </a:r>
          </a:p>
          <a:p>
            <a:pPr lvl="2"/>
            <a:r>
              <a:rPr lang="en-US" sz="1800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THE TEAM, EVENT, OR ATHLETE</a:t>
            </a:r>
          </a:p>
          <a:p>
            <a:pPr marL="0" indent="0">
              <a:buNone/>
            </a:pPr>
            <a:endParaRPr lang="en-US" dirty="0">
              <a:solidFill>
                <a:srgbClr val="000066"/>
              </a:solidFill>
              <a:latin typeface="Arial Rounded MT Bold" pitchFamily="34" charset="0"/>
              <a:cs typeface="+mn-c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Select by: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Budget &amp; Feasibility of Platform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Geographic Scope </a:t>
            </a:r>
            <a:endParaRPr lang="en-US" dirty="0" smtClean="0">
              <a:solidFill>
                <a:srgbClr val="000066"/>
              </a:solidFill>
              <a:latin typeface="Arial Rounded MT Bold" pitchFamily="34" charset="0"/>
              <a:cs typeface="+mn-cs"/>
            </a:endParaRPr>
          </a:p>
          <a:p>
            <a:pPr marL="914400" lvl="1" indent="-457200"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Sponsorship Goals</a:t>
            </a:r>
            <a:endParaRPr lang="en-US" dirty="0">
              <a:solidFill>
                <a:srgbClr val="000066"/>
              </a:solidFill>
              <a:latin typeface="Arial Rounded MT Bold" pitchFamily="34" charset="0"/>
              <a:cs typeface="+mn-cs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dirty="0"/>
              <a:t>Sponsor Acquisition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315200" cy="461665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>
                <a:solidFill>
                  <a:srgbClr val="000066"/>
                </a:solidFill>
                <a:latin typeface="Arial Rounded MT Bold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000066"/>
                </a:solidFill>
                <a:latin typeface="Arial Rounded MT Bold" pitchFamily="34" charset="0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Rounded MT Bold" pitchFamily="34" charset="0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66"/>
                </a:solidFill>
                <a:latin typeface="Arial Rounded MT Bold" pitchFamily="34" charset="0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0066"/>
                </a:solidFill>
                <a:latin typeface="Arial Rounded MT Bold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Find &amp; Sponsor an Event which meets the Goals &amp; Budget</a:t>
            </a:r>
            <a:endParaRPr lang="en-US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715">
            <a:off x="5585366" y="2603247"/>
            <a:ext cx="3235137" cy="295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1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364</Words>
  <Application>Microsoft Office PowerPoint</Application>
  <PresentationFormat>On-screen Show (4:3)</PresentationFormat>
  <Paragraphs>118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Creating Sponsorships</vt:lpstr>
      <vt:lpstr>The Sponsorship Process</vt:lpstr>
      <vt:lpstr>Goals of Sponsorship</vt:lpstr>
      <vt:lpstr>Sponsorship Budgeting</vt:lpstr>
      <vt:lpstr>Budgeting Types</vt:lpstr>
      <vt:lpstr>Budgeting Types</vt:lpstr>
      <vt:lpstr>Funding Primary Sponsorship</vt:lpstr>
      <vt:lpstr>Funding the Promotions</vt:lpstr>
      <vt:lpstr>Sponsor Acquisition</vt:lpstr>
      <vt:lpstr>Implementing the Sponsorship</vt:lpstr>
      <vt:lpstr>IMPLEMENTED</vt:lpstr>
      <vt:lpstr>Evaluating the Sponsorship</vt:lpstr>
      <vt:lpstr>Drawbacks to  Sponsorship</vt:lpstr>
      <vt:lpstr>Why Sponsors Fail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 Pollard</dc:creator>
  <cp:lastModifiedBy>Desert Hills High School</cp:lastModifiedBy>
  <cp:revision>15</cp:revision>
  <cp:lastPrinted>2012-12-18T16:45:54Z</cp:lastPrinted>
  <dcterms:created xsi:type="dcterms:W3CDTF">2012-12-18T15:09:53Z</dcterms:created>
  <dcterms:modified xsi:type="dcterms:W3CDTF">2013-10-24T15:34:49Z</dcterms:modified>
</cp:coreProperties>
</file>