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7" r:id="rId2"/>
    <p:sldId id="258" r:id="rId3"/>
    <p:sldId id="259" r:id="rId4"/>
    <p:sldId id="260" r:id="rId5"/>
    <p:sldId id="261" r:id="rId6"/>
    <p:sldId id="262" r:id="rId7"/>
    <p:sldId id="263" r:id="rId8"/>
    <p:sldId id="264" r:id="rId9"/>
    <p:sldId id="265" r:id="rId10"/>
    <p:sldId id="268" r:id="rId11"/>
    <p:sldId id="267" r:id="rId12"/>
    <p:sldId id="266" r:id="rId13"/>
    <p:sldId id="269" r:id="rId14"/>
    <p:sldId id="270" r:id="rId15"/>
    <p:sldId id="271" r:id="rId16"/>
    <p:sldId id="272" r:id="rId17"/>
    <p:sldId id="273" r:id="rId18"/>
    <p:sldId id="274" r:id="rId19"/>
    <p:sldId id="275" r:id="rId20"/>
    <p:sldId id="276" r:id="rId21"/>
    <p:sldId id="277" r:id="rId22"/>
    <p:sldId id="278"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3" d="100"/>
          <a:sy n="113" d="100"/>
        </p:scale>
        <p:origin x="31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3EB9EEF-B675-40F6-B5DD-79B73D86CC9D}" type="datetimeFigureOut">
              <a:rPr lang="en-US" smtClean="0"/>
              <a:t>8/25/2016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E017920-3461-4CFB-AE13-E2D331EBC7D7}" type="slidenum">
              <a:rPr lang="en-US" smtClean="0"/>
              <a:t>‹#›</a:t>
            </a:fld>
            <a:endParaRPr lang="en-US"/>
          </a:p>
        </p:txBody>
      </p:sp>
    </p:spTree>
    <p:extLst>
      <p:ext uri="{BB962C8B-B14F-4D97-AF65-F5344CB8AC3E}">
        <p14:creationId xmlns:p14="http://schemas.microsoft.com/office/powerpoint/2010/main" val="166301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3019FE6-CCF6-4B52-8E9B-455CE0546CE8}" type="datetimeFigureOut">
              <a:rPr lang="en-US" smtClean="0"/>
              <a:t>8/25/2016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C28B449-5732-418A-9B63-ECA04343D561}" type="slidenum">
              <a:rPr lang="en-US" smtClean="0"/>
              <a:t>‹#›</a:t>
            </a:fld>
            <a:endParaRPr lang="en-US"/>
          </a:p>
        </p:txBody>
      </p:sp>
    </p:spTree>
    <p:extLst>
      <p:ext uri="{BB962C8B-B14F-4D97-AF65-F5344CB8AC3E}">
        <p14:creationId xmlns:p14="http://schemas.microsoft.com/office/powerpoint/2010/main" val="3115242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0996CB-D355-4E9E-9993-AEE40BD967C6}" type="slidenum">
              <a:rPr lang="en-US" altLang="en-US">
                <a:solidFill>
                  <a:srgbClr val="000000"/>
                </a:solidFill>
              </a:rPr>
              <a:pPr/>
              <a:t>1</a:t>
            </a:fld>
            <a:endParaRPr lang="en-US" altLang="en-US">
              <a:solidFill>
                <a:srgbClr val="000000"/>
              </a:solidFill>
            </a:endParaRPr>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13700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787D46-B77A-451D-AC82-C8A14128B94D}" type="slidenum">
              <a:rPr lang="en-US" altLang="en-US">
                <a:solidFill>
                  <a:srgbClr val="000000"/>
                </a:solidFill>
              </a:rPr>
              <a:pPr/>
              <a:t>10</a:t>
            </a:fld>
            <a:endParaRPr lang="en-US" altLang="en-US">
              <a:solidFill>
                <a:srgbClr val="000000"/>
              </a:solidFill>
            </a:endParaRPr>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77357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A292FC-74A9-4CC8-B58C-C456F0A72CEE}" type="slidenum">
              <a:rPr lang="en-US" altLang="en-US">
                <a:solidFill>
                  <a:srgbClr val="000000"/>
                </a:solidFill>
              </a:rPr>
              <a:pPr/>
              <a:t>11</a:t>
            </a:fld>
            <a:endParaRPr lang="en-US" altLang="en-US">
              <a:solidFill>
                <a:srgbClr val="000000"/>
              </a:solidFill>
            </a:endParaRPr>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56875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D594D9-90FD-4529-92E7-74FA9378757A}" type="slidenum">
              <a:rPr lang="en-US" altLang="en-US">
                <a:solidFill>
                  <a:srgbClr val="000000"/>
                </a:solidFill>
              </a:rPr>
              <a:pPr/>
              <a:t>12</a:t>
            </a:fld>
            <a:endParaRPr lang="en-US" altLang="en-US">
              <a:solidFill>
                <a:srgbClr val="000000"/>
              </a:solidFill>
            </a:endParaRPr>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20290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49E9E1-987A-451F-B34D-FD79E54410E9}" type="slidenum">
              <a:rPr lang="en-US" altLang="en-US">
                <a:solidFill>
                  <a:srgbClr val="000000"/>
                </a:solidFill>
              </a:rPr>
              <a:pPr/>
              <a:t>13</a:t>
            </a:fld>
            <a:endParaRPr lang="en-US" altLang="en-US">
              <a:solidFill>
                <a:srgbClr val="000000"/>
              </a:solidFill>
            </a:endParaRPr>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00602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926B05-F5C8-436E-8C9E-BA1F49946680}" type="slidenum">
              <a:rPr lang="en-US" altLang="en-US">
                <a:solidFill>
                  <a:srgbClr val="000000"/>
                </a:solidFill>
              </a:rPr>
              <a:pPr/>
              <a:t>14</a:t>
            </a:fld>
            <a:endParaRPr lang="en-US" altLang="en-US">
              <a:solidFill>
                <a:srgbClr val="000000"/>
              </a:solidFill>
            </a:endParaRPr>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606243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44B072-CC73-4B47-AD39-BDD605791AC3}" type="slidenum">
              <a:rPr lang="en-US" altLang="en-US">
                <a:solidFill>
                  <a:srgbClr val="000000"/>
                </a:solidFill>
              </a:rPr>
              <a:pPr/>
              <a:t>15</a:t>
            </a:fld>
            <a:endParaRPr lang="en-US" altLang="en-US">
              <a:solidFill>
                <a:srgbClr val="000000"/>
              </a:solidFill>
            </a:endParaRPr>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66135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B051A1-2540-4A6A-81E7-8414CDDF02DA}" type="slidenum">
              <a:rPr lang="en-US" altLang="en-US">
                <a:solidFill>
                  <a:srgbClr val="000000"/>
                </a:solidFill>
              </a:rPr>
              <a:pPr/>
              <a:t>16</a:t>
            </a:fld>
            <a:endParaRPr lang="en-US" altLang="en-US">
              <a:solidFill>
                <a:srgbClr val="000000"/>
              </a:solidFill>
            </a:endParaRPr>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531651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A66F42-A126-4743-A0D1-07E910293EA5}" type="slidenum">
              <a:rPr lang="en-US" altLang="en-US">
                <a:solidFill>
                  <a:srgbClr val="000000"/>
                </a:solidFill>
              </a:rPr>
              <a:pPr/>
              <a:t>17</a:t>
            </a:fld>
            <a:endParaRPr lang="en-US" altLang="en-US">
              <a:solidFill>
                <a:srgbClr val="000000"/>
              </a:solidFill>
            </a:endParaRPr>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041001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5D65AA-76BA-4205-92C6-5873DC52B01C}" type="slidenum">
              <a:rPr lang="en-US" altLang="en-US">
                <a:solidFill>
                  <a:srgbClr val="000000"/>
                </a:solidFill>
              </a:rPr>
              <a:pPr/>
              <a:t>18</a:t>
            </a:fld>
            <a:endParaRPr lang="en-US" altLang="en-US">
              <a:solidFill>
                <a:srgbClr val="000000"/>
              </a:solidFill>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65209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EF2926-10C2-4D80-9D3C-AC3D0AA5DA4E}" type="slidenum">
              <a:rPr lang="en-US" altLang="en-US">
                <a:solidFill>
                  <a:srgbClr val="000000"/>
                </a:solidFill>
              </a:rPr>
              <a:pPr/>
              <a:t>19</a:t>
            </a:fld>
            <a:endParaRPr lang="en-US" altLang="en-US">
              <a:solidFill>
                <a:srgbClr val="000000"/>
              </a:solidFill>
            </a:endParaRPr>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5577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74B288-6185-4062-A1A5-C7DE1DC69230}" type="slidenum">
              <a:rPr lang="en-US" altLang="en-US">
                <a:solidFill>
                  <a:srgbClr val="000000"/>
                </a:solidFill>
              </a:rPr>
              <a:pPr/>
              <a:t>2</a:t>
            </a:fld>
            <a:endParaRPr lang="en-US" altLang="en-US">
              <a:solidFill>
                <a:srgbClr val="000000"/>
              </a:solidFill>
            </a:endParaRPr>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68224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B15AED-EB2E-47E6-87F0-B77C4EB9ED02}" type="slidenum">
              <a:rPr lang="en-US" altLang="en-US">
                <a:solidFill>
                  <a:srgbClr val="000000"/>
                </a:solidFill>
              </a:rPr>
              <a:pPr/>
              <a:t>20</a:t>
            </a:fld>
            <a:endParaRPr lang="en-US" altLang="en-US">
              <a:solidFill>
                <a:srgbClr val="000000"/>
              </a:solidFill>
            </a:endParaRPr>
          </a:p>
        </p:txBody>
      </p:sp>
      <p:sp>
        <p:nvSpPr>
          <p:cNvPr id="80898" name="Rectangle 1026"/>
          <p:cNvSpPr>
            <a:spLocks noGrp="1" noRot="1" noChangeAspect="1" noChangeArrowheads="1" noTextEdit="1"/>
          </p:cNvSpPr>
          <p:nvPr>
            <p:ph type="sldImg"/>
          </p:nvPr>
        </p:nvSpPr>
        <p:spPr>
          <a:ln/>
        </p:spPr>
      </p:sp>
      <p:sp>
        <p:nvSpPr>
          <p:cNvPr id="80899" name="Rectangle 1027"/>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681811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E626F4-C705-472B-9D12-7204D2BE3034}" type="slidenum">
              <a:rPr lang="en-US" altLang="en-US">
                <a:solidFill>
                  <a:srgbClr val="000000"/>
                </a:solidFill>
              </a:rPr>
              <a:pPr/>
              <a:t>21</a:t>
            </a:fld>
            <a:endParaRPr lang="en-US" altLang="en-US">
              <a:solidFill>
                <a:srgbClr val="000000"/>
              </a:solidFill>
            </a:endParaRPr>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336939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6BD2BB-92A7-4188-BEF7-E0234693FC68}" type="slidenum">
              <a:rPr lang="en-US" altLang="en-US">
                <a:solidFill>
                  <a:srgbClr val="000000"/>
                </a:solidFill>
              </a:rPr>
              <a:pPr/>
              <a:t>22</a:t>
            </a:fld>
            <a:endParaRPr lang="en-US" altLang="en-US">
              <a:solidFill>
                <a:srgbClr val="000000"/>
              </a:solidFill>
            </a:endParaRPr>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15214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B004B7-3421-4336-8F7A-6345357EB919}" type="slidenum">
              <a:rPr lang="en-US" altLang="en-US">
                <a:solidFill>
                  <a:srgbClr val="000000"/>
                </a:solidFill>
              </a:rPr>
              <a:pPr/>
              <a:t>3</a:t>
            </a:fld>
            <a:endParaRPr lang="en-US" altLang="en-US">
              <a:solidFill>
                <a:srgbClr val="000000"/>
              </a:solidFill>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36075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8CBD1F-D10E-446E-9922-4D21926AD5BB}" type="slidenum">
              <a:rPr lang="en-US" altLang="en-US">
                <a:solidFill>
                  <a:srgbClr val="000000"/>
                </a:solidFill>
              </a:rPr>
              <a:pPr/>
              <a:t>4</a:t>
            </a:fld>
            <a:endParaRPr lang="en-US" altLang="en-US">
              <a:solidFill>
                <a:srgbClr val="000000"/>
              </a:solidFill>
            </a:endParaRPr>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5063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1BB425-D5F1-400A-B575-9A1F6673CCDA}" type="slidenum">
              <a:rPr lang="en-US" altLang="en-US">
                <a:solidFill>
                  <a:srgbClr val="000000"/>
                </a:solidFill>
              </a:rPr>
              <a:pPr/>
              <a:t>5</a:t>
            </a:fld>
            <a:endParaRPr lang="en-US" altLang="en-US">
              <a:solidFill>
                <a:srgbClr val="000000"/>
              </a:solidFill>
            </a:endParaRPr>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54838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4DB10D-4FB1-46E4-9CFF-BB199C0F343B}" type="slidenum">
              <a:rPr lang="en-US" altLang="en-US">
                <a:solidFill>
                  <a:srgbClr val="000000"/>
                </a:solidFill>
              </a:rPr>
              <a:pPr/>
              <a:t>6</a:t>
            </a:fld>
            <a:endParaRPr lang="en-US" altLang="en-US">
              <a:solidFill>
                <a:srgbClr val="000000"/>
              </a:solidFill>
            </a:endParaRPr>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9223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8D7FC7-B11C-4A5B-8BE7-18B3A1991F24}" type="slidenum">
              <a:rPr lang="en-US" altLang="en-US">
                <a:solidFill>
                  <a:srgbClr val="000000"/>
                </a:solidFill>
              </a:rPr>
              <a:pPr/>
              <a:t>7</a:t>
            </a:fld>
            <a:endParaRPr lang="en-US" altLang="en-US">
              <a:solidFill>
                <a:srgbClr val="000000"/>
              </a:solidFill>
            </a:endParaRPr>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83739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D28C37-488E-4547-AEBF-48DBE34FEB9B}" type="slidenum">
              <a:rPr lang="en-US" altLang="en-US">
                <a:solidFill>
                  <a:srgbClr val="000000"/>
                </a:solidFill>
              </a:rPr>
              <a:pPr/>
              <a:t>8</a:t>
            </a:fld>
            <a:endParaRPr lang="en-US" altLang="en-US">
              <a:solidFill>
                <a:srgbClr val="000000"/>
              </a:solidFill>
            </a:endParaRPr>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89150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D00552-1C2F-4E77-9751-1A299DB26FBF}" type="slidenum">
              <a:rPr lang="en-US" altLang="en-US">
                <a:solidFill>
                  <a:srgbClr val="000000"/>
                </a:solidFill>
              </a:rPr>
              <a:pPr/>
              <a:t>9</a:t>
            </a:fld>
            <a:endParaRPr lang="en-US" altLang="en-US">
              <a:solidFill>
                <a:srgbClr val="000000"/>
              </a:solidFill>
            </a:endParaRPr>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87825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3F2E8D6-9A0A-440D-BD40-63C0F6412CB7}" type="slidenum">
              <a:rPr lang="en-US" altLang="en-US" smtClean="0"/>
              <a:pPr/>
              <a:t>‹#›</a:t>
            </a:fld>
            <a:endParaRPr lang="en-US" alt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2528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C3C7422-521D-4C8A-A3B0-5B880E4010FE}" type="slidenum">
              <a:rPr lang="en-US" altLang="en-US" smtClean="0"/>
              <a:pPr/>
              <a:t>‹#›</a:t>
            </a:fld>
            <a:endParaRPr lang="en-US" altLang="en-US"/>
          </a:p>
        </p:txBody>
      </p:sp>
    </p:spTree>
    <p:extLst>
      <p:ext uri="{BB962C8B-B14F-4D97-AF65-F5344CB8AC3E}">
        <p14:creationId xmlns:p14="http://schemas.microsoft.com/office/powerpoint/2010/main" val="2856780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4780"/>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414779"/>
            <a:ext cx="7734300"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B7A8076-1D75-4DF9-A8D0-F643C69192E0}" type="slidenum">
              <a:rPr lang="en-US" altLang="en-US" smtClean="0"/>
              <a:pPr/>
              <a:t>‹#›</a:t>
            </a:fld>
            <a:endParaRPr lang="en-US" altLang="en-US"/>
          </a:p>
        </p:txBody>
      </p:sp>
    </p:spTree>
    <p:extLst>
      <p:ext uri="{BB962C8B-B14F-4D97-AF65-F5344CB8AC3E}">
        <p14:creationId xmlns:p14="http://schemas.microsoft.com/office/powerpoint/2010/main" val="1040449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11200" y="304800"/>
            <a:ext cx="103632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11200" y="1447800"/>
            <a:ext cx="508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94400" y="1447800"/>
            <a:ext cx="508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711200" y="6248400"/>
            <a:ext cx="2540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962400" y="6248400"/>
            <a:ext cx="38608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8534400" y="6248400"/>
            <a:ext cx="2540000" cy="457200"/>
          </a:xfrm>
        </p:spPr>
        <p:txBody>
          <a:bodyPr/>
          <a:lstStyle>
            <a:lvl1pPr>
              <a:defRPr/>
            </a:lvl1pPr>
          </a:lstStyle>
          <a:p>
            <a:fld id="{E2BF00EA-2178-4C53-BD5A-A9B9517B19F2}" type="slidenum">
              <a:rPr lang="en-US" altLang="en-US"/>
              <a:pPr/>
              <a:t>‹#›</a:t>
            </a:fld>
            <a:endParaRPr lang="en-US" altLang="en-US"/>
          </a:p>
        </p:txBody>
      </p:sp>
    </p:spTree>
    <p:extLst>
      <p:ext uri="{BB962C8B-B14F-4D97-AF65-F5344CB8AC3E}">
        <p14:creationId xmlns:p14="http://schemas.microsoft.com/office/powerpoint/2010/main" val="2910491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11200" y="304800"/>
            <a:ext cx="103632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11200" y="1447800"/>
            <a:ext cx="508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994400" y="1447800"/>
            <a:ext cx="50800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994400" y="3848100"/>
            <a:ext cx="50800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711200" y="6248400"/>
            <a:ext cx="25400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962400" y="6248400"/>
            <a:ext cx="38608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8534400" y="6248400"/>
            <a:ext cx="2540000" cy="457200"/>
          </a:xfrm>
        </p:spPr>
        <p:txBody>
          <a:bodyPr/>
          <a:lstStyle>
            <a:lvl1pPr>
              <a:defRPr/>
            </a:lvl1pPr>
          </a:lstStyle>
          <a:p>
            <a:fld id="{301DB912-3985-43B9-89EF-07887ABFA2E4}" type="slidenum">
              <a:rPr lang="en-US" altLang="en-US"/>
              <a:pPr/>
              <a:t>‹#›</a:t>
            </a:fld>
            <a:endParaRPr lang="en-US" altLang="en-US"/>
          </a:p>
        </p:txBody>
      </p:sp>
    </p:spTree>
    <p:extLst>
      <p:ext uri="{BB962C8B-B14F-4D97-AF65-F5344CB8AC3E}">
        <p14:creationId xmlns:p14="http://schemas.microsoft.com/office/powerpoint/2010/main" val="10969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D5F9778-3239-4F83-9E88-4820CFFB8960}" type="slidenum">
              <a:rPr lang="en-US" altLang="en-US" smtClean="0"/>
              <a:pPr/>
              <a:t>‹#›</a:t>
            </a:fld>
            <a:endParaRPr lang="en-US" altLang="en-US"/>
          </a:p>
        </p:txBody>
      </p:sp>
    </p:spTree>
    <p:extLst>
      <p:ext uri="{BB962C8B-B14F-4D97-AF65-F5344CB8AC3E}">
        <p14:creationId xmlns:p14="http://schemas.microsoft.com/office/powerpoint/2010/main" val="1172904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2E76F82-22A0-459A-9024-074738BC0C52}" type="slidenum">
              <a:rPr lang="en-US" altLang="en-US" smtClean="0"/>
              <a:pPr/>
              <a:t>‹#›</a:t>
            </a:fld>
            <a:endParaRPr lang="en-US" alt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8134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7"/>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EA3A9E6-53FF-4B4A-A69E-722ACBEE4106}" type="slidenum">
              <a:rPr lang="en-US" altLang="en-US" smtClean="0"/>
              <a:pPr/>
              <a:t>‹#›</a:t>
            </a:fld>
            <a:endParaRPr lang="en-US" altLang="en-US"/>
          </a:p>
        </p:txBody>
      </p:sp>
    </p:spTree>
    <p:extLst>
      <p:ext uri="{BB962C8B-B14F-4D97-AF65-F5344CB8AC3E}">
        <p14:creationId xmlns:p14="http://schemas.microsoft.com/office/powerpoint/2010/main" val="291325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5CF23933-818E-420B-9CF2-BA482E754AFF}" type="slidenum">
              <a:rPr lang="en-US" altLang="en-US" smtClean="0"/>
              <a:pPr/>
              <a:t>‹#›</a:t>
            </a:fld>
            <a:endParaRPr lang="en-US" altLang="en-US"/>
          </a:p>
        </p:txBody>
      </p:sp>
    </p:spTree>
    <p:extLst>
      <p:ext uri="{BB962C8B-B14F-4D97-AF65-F5344CB8AC3E}">
        <p14:creationId xmlns:p14="http://schemas.microsoft.com/office/powerpoint/2010/main" val="2997469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ED3445B3-AC43-4DF8-94CD-223B292D8552}" type="slidenum">
              <a:rPr lang="en-US" altLang="en-US" smtClean="0"/>
              <a:pPr/>
              <a:t>‹#›</a:t>
            </a:fld>
            <a:endParaRPr lang="en-US" altLang="en-US"/>
          </a:p>
        </p:txBody>
      </p:sp>
    </p:spTree>
    <p:extLst>
      <p:ext uri="{BB962C8B-B14F-4D97-AF65-F5344CB8AC3E}">
        <p14:creationId xmlns:p14="http://schemas.microsoft.com/office/powerpoint/2010/main" val="168066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ltLang="en-US"/>
          </a:p>
        </p:txBody>
      </p:sp>
      <p:sp>
        <p:nvSpPr>
          <p:cNvPr id="9" name="Slide Number Placeholder 8"/>
          <p:cNvSpPr>
            <a:spLocks noGrp="1"/>
          </p:cNvSpPr>
          <p:nvPr>
            <p:ph type="sldNum" sz="quarter" idx="12"/>
          </p:nvPr>
        </p:nvSpPr>
        <p:spPr/>
        <p:txBody>
          <a:bodyPr/>
          <a:lstStyle/>
          <a:p>
            <a:fld id="{2675671A-F8BB-439E-BFC8-E5E70DA88973}" type="slidenum">
              <a:rPr lang="en-US" altLang="en-US" smtClean="0"/>
              <a:pPr/>
              <a:t>‹#›</a:t>
            </a:fld>
            <a:endParaRPr lang="en-US" altLang="en-US"/>
          </a:p>
        </p:txBody>
      </p:sp>
    </p:spTree>
    <p:extLst>
      <p:ext uri="{BB962C8B-B14F-4D97-AF65-F5344CB8AC3E}">
        <p14:creationId xmlns:p14="http://schemas.microsoft.com/office/powerpoint/2010/main" val="1025107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13650" y="731520"/>
            <a:ext cx="6679191"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3" y="6459787"/>
            <a:ext cx="2618511" cy="365125"/>
          </a:xfrm>
        </p:spPr>
        <p:txBody>
          <a:bodyPr/>
          <a:lstStyle>
            <a:lvl1pPr algn="l">
              <a:defRPr/>
            </a:lvl1pPr>
          </a:lstStyle>
          <a:p>
            <a:endParaRPr lang="en-US" altLang="en-US"/>
          </a:p>
        </p:txBody>
      </p:sp>
      <p:sp>
        <p:nvSpPr>
          <p:cNvPr id="6" name="Footer Placeholder 5"/>
          <p:cNvSpPr>
            <a:spLocks noGrp="1"/>
          </p:cNvSpPr>
          <p:nvPr>
            <p:ph type="ftr" sz="quarter" idx="11"/>
          </p:nvPr>
        </p:nvSpPr>
        <p:spPr>
          <a:xfrm>
            <a:off x="4800600" y="6459787"/>
            <a:ext cx="4648200" cy="365125"/>
          </a:xfrm>
        </p:spPr>
        <p:txBody>
          <a:bodyPr/>
          <a:lstStyle>
            <a:lvl1pPr algn="l">
              <a:defRPr>
                <a:solidFill>
                  <a:schemeClr val="tx2"/>
                </a:solidFill>
              </a:defRPr>
            </a:lvl1pPr>
          </a:lstStyle>
          <a:p>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CDCE247-3021-4E4C-ABC5-D5ED63A0FC3E}" type="slidenum">
              <a:rPr lang="en-US" altLang="en-US" smtClean="0">
                <a:solidFill>
                  <a:srgbClr val="637052"/>
                </a:solidFill>
              </a:rPr>
              <a:pPr/>
              <a:t>‹#›</a:t>
            </a:fld>
            <a:endParaRPr lang="en-US" altLang="en-US">
              <a:solidFill>
                <a:srgbClr val="637052"/>
              </a:solidFill>
            </a:endParaRPr>
          </a:p>
        </p:txBody>
      </p:sp>
    </p:spTree>
    <p:extLst>
      <p:ext uri="{BB962C8B-B14F-4D97-AF65-F5344CB8AC3E}">
        <p14:creationId xmlns:p14="http://schemas.microsoft.com/office/powerpoint/2010/main" val="3982382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936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79" y="5907024"/>
            <a:ext cx="1011936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84981A0A-AB11-4E40-BAC3-7C5E7D635CFD}" type="slidenum">
              <a:rPr lang="en-US" altLang="en-US" smtClean="0"/>
              <a:pPr/>
              <a:t>‹#›</a:t>
            </a:fld>
            <a:endParaRPr lang="en-US" altLang="en-US"/>
          </a:p>
        </p:txBody>
      </p:sp>
    </p:spTree>
    <p:extLst>
      <p:ext uri="{BB962C8B-B14F-4D97-AF65-F5344CB8AC3E}">
        <p14:creationId xmlns:p14="http://schemas.microsoft.com/office/powerpoint/2010/main" val="2154462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79" y="1845734"/>
            <a:ext cx="100584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pPr eaLnBrk="0" fontAlgn="base" hangingPunct="0">
              <a:spcBef>
                <a:spcPct val="0"/>
              </a:spcBef>
              <a:spcAft>
                <a:spcPct val="0"/>
              </a:spcAft>
            </a:pPr>
            <a:endParaRPr lang="en-US" altLang="en-US">
              <a:latin typeface="Times New Roman" panose="02020603050405020304" pitchFamily="18" charset="0"/>
            </a:endParaRPr>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fontAlgn="base" hangingPunct="0">
              <a:spcBef>
                <a:spcPct val="0"/>
              </a:spcBef>
              <a:spcAft>
                <a:spcPct val="0"/>
              </a:spcAft>
            </a:pPr>
            <a:endParaRPr lang="en-US" altLang="en-US">
              <a:latin typeface="Times New Roman" panose="02020603050405020304" pitchFamily="18" charset="0"/>
            </a:endParaRPr>
          </a:p>
        </p:txBody>
      </p:sp>
      <p:sp>
        <p:nvSpPr>
          <p:cNvPr id="6"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0">
                <a:solidFill>
                  <a:srgbClr val="FFFFFF"/>
                </a:solidFill>
              </a:defRPr>
            </a:lvl1pPr>
          </a:lstStyle>
          <a:p>
            <a:pPr eaLnBrk="0" fontAlgn="base" hangingPunct="0">
              <a:spcBef>
                <a:spcPct val="0"/>
              </a:spcBef>
              <a:spcAft>
                <a:spcPct val="0"/>
              </a:spcAft>
            </a:pPr>
            <a:fld id="{7F5BBEEB-3226-41AC-8770-FD494B581749}" type="slidenum">
              <a:rPr lang="en-US" altLang="en-US" smtClean="0">
                <a:latin typeface="Times New Roman" panose="02020603050405020304" pitchFamily="18" charset="0"/>
              </a:rPr>
              <a:pPr eaLnBrk="0" fontAlgn="base" hangingPunct="0">
                <a:spcBef>
                  <a:spcPct val="0"/>
                </a:spcBef>
                <a:spcAft>
                  <a:spcPct val="0"/>
                </a:spcAft>
              </a:pPr>
              <a:t>‹#›</a:t>
            </a:fld>
            <a:endParaRPr lang="en-US" altLang="en-US">
              <a:latin typeface="Times New Roman" panose="02020603050405020304" pitchFamily="18" charset="0"/>
            </a:endParaRP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0090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wendys.com/"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33600" y="304801"/>
            <a:ext cx="7772400" cy="1470025"/>
          </a:xfrm>
        </p:spPr>
        <p:txBody>
          <a:bodyPr>
            <a:normAutofit fontScale="90000"/>
          </a:bodyPr>
          <a:lstStyle/>
          <a:p>
            <a:r>
              <a:rPr lang="en-US" altLang="en-US"/>
              <a:t>ENTREPRENEURSHIP</a:t>
            </a:r>
            <a:br>
              <a:rPr lang="en-US" altLang="en-US"/>
            </a:br>
            <a:r>
              <a:rPr lang="en-US" altLang="en-US" sz="3200">
                <a:solidFill>
                  <a:srgbClr val="CC9900"/>
                </a:solidFill>
              </a:rPr>
              <a:t>Unit 1.3</a:t>
            </a:r>
          </a:p>
        </p:txBody>
      </p:sp>
      <p:sp>
        <p:nvSpPr>
          <p:cNvPr id="2051" name="Rectangle 3"/>
          <p:cNvSpPr>
            <a:spLocks noGrp="1" noChangeArrowheads="1"/>
          </p:cNvSpPr>
          <p:nvPr>
            <p:ph type="subTitle" idx="1"/>
          </p:nvPr>
        </p:nvSpPr>
        <p:spPr>
          <a:xfrm>
            <a:off x="1905000" y="1981200"/>
            <a:ext cx="4953000" cy="1524000"/>
          </a:xfrm>
        </p:spPr>
        <p:txBody>
          <a:bodyPr/>
          <a:lstStyle/>
          <a:p>
            <a:pPr algn="l">
              <a:lnSpc>
                <a:spcPct val="90000"/>
              </a:lnSpc>
            </a:pPr>
            <a:r>
              <a:rPr lang="en-US" altLang="en-US">
                <a:solidFill>
                  <a:srgbClr val="00CC99"/>
                </a:solidFill>
              </a:rPr>
              <a:t>Students will explore entrepreneurial opportunities</a:t>
            </a:r>
          </a:p>
        </p:txBody>
      </p:sp>
    </p:spTree>
    <p:extLst>
      <p:ext uri="{BB962C8B-B14F-4D97-AF65-F5344CB8AC3E}">
        <p14:creationId xmlns:p14="http://schemas.microsoft.com/office/powerpoint/2010/main" val="137515813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1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057400" y="0"/>
            <a:ext cx="7772400" cy="914400"/>
          </a:xfrm>
        </p:spPr>
        <p:txBody>
          <a:bodyPr>
            <a:normAutofit/>
          </a:bodyPr>
          <a:lstStyle/>
          <a:p>
            <a:r>
              <a:rPr lang="en-US" altLang="en-US" sz="3600" b="1" u="sng" dirty="0">
                <a:solidFill>
                  <a:srgbClr val="CC9900"/>
                </a:solidFill>
              </a:rPr>
              <a:t>New and Existing Ideas</a:t>
            </a:r>
          </a:p>
        </p:txBody>
      </p:sp>
      <p:sp>
        <p:nvSpPr>
          <p:cNvPr id="8195" name="Rectangle 3"/>
          <p:cNvSpPr>
            <a:spLocks noGrp="1" noChangeArrowheads="1"/>
          </p:cNvSpPr>
          <p:nvPr>
            <p:ph type="body" sz="half" idx="1"/>
          </p:nvPr>
        </p:nvSpPr>
        <p:spPr>
          <a:xfrm>
            <a:off x="973667" y="1100667"/>
            <a:ext cx="8229600" cy="5105400"/>
          </a:xfrm>
          <a:ln>
            <a:noFill/>
            <a:miter lim="800000"/>
            <a:headEnd/>
            <a:tailEnd/>
          </a:ln>
        </p:spPr>
        <p:txBody>
          <a:bodyPr>
            <a:normAutofit lnSpcReduction="10000"/>
          </a:bodyPr>
          <a:lstStyle/>
          <a:p>
            <a:pPr>
              <a:lnSpc>
                <a:spcPct val="90000"/>
              </a:lnSpc>
            </a:pPr>
            <a:r>
              <a:rPr lang="en-US" altLang="en-US" sz="2400" dirty="0">
                <a:solidFill>
                  <a:srgbClr val="FF0000"/>
                </a:solidFill>
              </a:rPr>
              <a:t>Enter the Family Business</a:t>
            </a:r>
          </a:p>
          <a:p>
            <a:pPr lvl="1">
              <a:lnSpc>
                <a:spcPct val="90000"/>
              </a:lnSpc>
            </a:pPr>
            <a:r>
              <a:rPr lang="en-US" altLang="en-US" sz="2000" dirty="0">
                <a:solidFill>
                  <a:srgbClr val="00CC99"/>
                </a:solidFill>
              </a:rPr>
              <a:t>Advantages are:</a:t>
            </a:r>
            <a:r>
              <a:rPr lang="en-US" altLang="en-US" sz="2000" dirty="0"/>
              <a:t>	</a:t>
            </a:r>
          </a:p>
          <a:p>
            <a:pPr lvl="2">
              <a:lnSpc>
                <a:spcPct val="90000"/>
              </a:lnSpc>
            </a:pPr>
            <a:r>
              <a:rPr lang="en-US" altLang="en-US" sz="1800" dirty="0"/>
              <a:t>Trust and togetherness</a:t>
            </a:r>
          </a:p>
          <a:p>
            <a:pPr lvl="2">
              <a:lnSpc>
                <a:spcPct val="90000"/>
              </a:lnSpc>
            </a:pPr>
            <a:r>
              <a:rPr lang="en-US" altLang="en-US" sz="1800" dirty="0"/>
              <a:t>Great potential for success</a:t>
            </a:r>
          </a:p>
          <a:p>
            <a:pPr lvl="1">
              <a:lnSpc>
                <a:spcPct val="90000"/>
              </a:lnSpc>
            </a:pPr>
            <a:r>
              <a:rPr lang="en-US" altLang="en-US" sz="2000" dirty="0">
                <a:solidFill>
                  <a:srgbClr val="00CC99"/>
                </a:solidFill>
              </a:rPr>
              <a:t>Disadvantages are:</a:t>
            </a:r>
          </a:p>
          <a:p>
            <a:pPr lvl="2">
              <a:lnSpc>
                <a:spcPct val="90000"/>
              </a:lnSpc>
            </a:pPr>
            <a:r>
              <a:rPr lang="en-US" altLang="en-US" sz="1800" dirty="0"/>
              <a:t>Only 1/3 of family businesses survive after the 2</a:t>
            </a:r>
            <a:r>
              <a:rPr lang="en-US" altLang="en-US" sz="1800" baseline="30000" dirty="0"/>
              <a:t>nd</a:t>
            </a:r>
            <a:r>
              <a:rPr lang="en-US" altLang="en-US" sz="1800" dirty="0"/>
              <a:t> generation</a:t>
            </a:r>
          </a:p>
          <a:p>
            <a:pPr lvl="2">
              <a:lnSpc>
                <a:spcPct val="90000"/>
              </a:lnSpc>
            </a:pPr>
            <a:r>
              <a:rPr lang="en-US" altLang="en-US" sz="1800" dirty="0"/>
              <a:t>Never get away and take time off</a:t>
            </a:r>
          </a:p>
          <a:p>
            <a:pPr lvl="2">
              <a:lnSpc>
                <a:spcPct val="90000"/>
              </a:lnSpc>
              <a:buFontTx/>
              <a:buNone/>
            </a:pPr>
            <a:endParaRPr lang="en-US" altLang="en-US" sz="1800" dirty="0"/>
          </a:p>
          <a:p>
            <a:pPr>
              <a:lnSpc>
                <a:spcPct val="90000"/>
              </a:lnSpc>
            </a:pPr>
            <a:r>
              <a:rPr lang="en-US" altLang="en-US" sz="2400" dirty="0">
                <a:solidFill>
                  <a:srgbClr val="FF0000"/>
                </a:solidFill>
              </a:rPr>
              <a:t>Buy a Business that’s for Sale</a:t>
            </a:r>
          </a:p>
          <a:p>
            <a:pPr lvl="1">
              <a:lnSpc>
                <a:spcPct val="90000"/>
              </a:lnSpc>
            </a:pPr>
            <a:r>
              <a:rPr lang="en-US" altLang="en-US" sz="2000" dirty="0">
                <a:solidFill>
                  <a:srgbClr val="00CC99"/>
                </a:solidFill>
              </a:rPr>
              <a:t>Advantages are:</a:t>
            </a:r>
          </a:p>
          <a:p>
            <a:pPr lvl="2">
              <a:lnSpc>
                <a:spcPct val="90000"/>
              </a:lnSpc>
            </a:pPr>
            <a:r>
              <a:rPr lang="en-US" altLang="en-US" sz="1800" dirty="0"/>
              <a:t>Experienced employees</a:t>
            </a:r>
          </a:p>
          <a:p>
            <a:pPr lvl="2">
              <a:lnSpc>
                <a:spcPct val="90000"/>
              </a:lnSpc>
            </a:pPr>
            <a:r>
              <a:rPr lang="en-US" altLang="en-US" sz="1800" dirty="0"/>
              <a:t>Substantial inventory and trade credit</a:t>
            </a:r>
          </a:p>
          <a:p>
            <a:pPr lvl="2">
              <a:lnSpc>
                <a:spcPct val="90000"/>
              </a:lnSpc>
            </a:pPr>
            <a:r>
              <a:rPr lang="en-US" altLang="en-US" sz="1800" dirty="0"/>
              <a:t>Has a location</a:t>
            </a:r>
          </a:p>
          <a:p>
            <a:pPr lvl="1">
              <a:lnSpc>
                <a:spcPct val="90000"/>
              </a:lnSpc>
            </a:pPr>
            <a:r>
              <a:rPr lang="en-US" altLang="en-US" sz="2000" dirty="0">
                <a:solidFill>
                  <a:srgbClr val="00CC99"/>
                </a:solidFill>
              </a:rPr>
              <a:t>Disadvantages are:</a:t>
            </a:r>
          </a:p>
          <a:p>
            <a:pPr lvl="2">
              <a:lnSpc>
                <a:spcPct val="90000"/>
              </a:lnSpc>
            </a:pPr>
            <a:r>
              <a:rPr lang="en-US" altLang="en-US" sz="1800" dirty="0"/>
              <a:t>Business may be for sale because it is not successful</a:t>
            </a:r>
          </a:p>
          <a:p>
            <a:pPr lvl="2">
              <a:lnSpc>
                <a:spcPct val="90000"/>
              </a:lnSpc>
            </a:pPr>
            <a:endParaRPr lang="en-US" altLang="en-US" sz="1800" dirty="0"/>
          </a:p>
          <a:p>
            <a:pPr>
              <a:lnSpc>
                <a:spcPct val="90000"/>
              </a:lnSpc>
              <a:buFontTx/>
              <a:buNone/>
            </a:pPr>
            <a:endParaRPr lang="en-US" altLang="en-US" sz="2400" dirty="0"/>
          </a:p>
        </p:txBody>
      </p:sp>
    </p:spTree>
    <p:extLst>
      <p:ext uri="{BB962C8B-B14F-4D97-AF65-F5344CB8AC3E}">
        <p14:creationId xmlns:p14="http://schemas.microsoft.com/office/powerpoint/2010/main" val="376895339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81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81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81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81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819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8195">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19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8195">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8195">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8195">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8195">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8195">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819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021681" y="-76200"/>
            <a:ext cx="7772400" cy="914400"/>
          </a:xfrm>
        </p:spPr>
        <p:txBody>
          <a:bodyPr>
            <a:normAutofit/>
          </a:bodyPr>
          <a:lstStyle/>
          <a:p>
            <a:r>
              <a:rPr lang="en-US" altLang="en-US" sz="4000" b="1" u="sng" dirty="0">
                <a:solidFill>
                  <a:srgbClr val="CC9900"/>
                </a:solidFill>
              </a:rPr>
              <a:t>Business Opportunities and Trends</a:t>
            </a:r>
          </a:p>
        </p:txBody>
      </p:sp>
      <p:sp>
        <p:nvSpPr>
          <p:cNvPr id="7171" name="Rectangle 3"/>
          <p:cNvSpPr>
            <a:spLocks noGrp="1" noChangeArrowheads="1"/>
          </p:cNvSpPr>
          <p:nvPr>
            <p:ph type="body" sz="half" idx="1"/>
          </p:nvPr>
        </p:nvSpPr>
        <p:spPr>
          <a:xfrm>
            <a:off x="855132" y="1193800"/>
            <a:ext cx="8938949" cy="4521200"/>
          </a:xfrm>
        </p:spPr>
        <p:txBody>
          <a:bodyPr/>
          <a:lstStyle/>
          <a:p>
            <a:pPr>
              <a:lnSpc>
                <a:spcPct val="90000"/>
              </a:lnSpc>
            </a:pPr>
            <a:r>
              <a:rPr lang="en-US" altLang="en-US" sz="3600" dirty="0">
                <a:solidFill>
                  <a:srgbClr val="FF0000"/>
                </a:solidFill>
              </a:rPr>
              <a:t>Home-based Businesses</a:t>
            </a:r>
          </a:p>
          <a:p>
            <a:pPr>
              <a:lnSpc>
                <a:spcPct val="90000"/>
              </a:lnSpc>
            </a:pPr>
            <a:r>
              <a:rPr lang="en-US" altLang="en-US" sz="3600" dirty="0"/>
              <a:t>Businesses related to:</a:t>
            </a:r>
          </a:p>
          <a:p>
            <a:pPr lvl="1">
              <a:lnSpc>
                <a:spcPct val="90000"/>
              </a:lnSpc>
            </a:pPr>
            <a:r>
              <a:rPr lang="en-US" altLang="en-US" sz="3200" dirty="0"/>
              <a:t>Technology</a:t>
            </a:r>
          </a:p>
          <a:p>
            <a:pPr lvl="1">
              <a:lnSpc>
                <a:spcPct val="90000"/>
              </a:lnSpc>
            </a:pPr>
            <a:r>
              <a:rPr lang="en-US" altLang="en-US" sz="3200" dirty="0"/>
              <a:t>Fitness and Health</a:t>
            </a:r>
          </a:p>
          <a:p>
            <a:pPr lvl="1">
              <a:lnSpc>
                <a:spcPct val="90000"/>
              </a:lnSpc>
            </a:pPr>
            <a:r>
              <a:rPr lang="en-US" altLang="en-US" sz="3200" dirty="0"/>
              <a:t>Indulgence Goods</a:t>
            </a:r>
          </a:p>
          <a:p>
            <a:pPr lvl="1">
              <a:lnSpc>
                <a:spcPct val="90000"/>
              </a:lnSpc>
            </a:pPr>
            <a:r>
              <a:rPr lang="en-US" altLang="en-US" sz="3200" dirty="0"/>
              <a:t>Ethnic Products</a:t>
            </a:r>
          </a:p>
          <a:p>
            <a:pPr lvl="1">
              <a:lnSpc>
                <a:spcPct val="90000"/>
              </a:lnSpc>
            </a:pPr>
            <a:r>
              <a:rPr lang="en-US" altLang="en-US" sz="3200" dirty="0"/>
              <a:t>Outsourcing</a:t>
            </a:r>
          </a:p>
          <a:p>
            <a:pPr lvl="1">
              <a:lnSpc>
                <a:spcPct val="90000"/>
              </a:lnSpc>
            </a:pPr>
            <a:r>
              <a:rPr lang="en-US" altLang="en-US" sz="3200" dirty="0"/>
              <a:t>Strategic Alliances</a:t>
            </a:r>
          </a:p>
          <a:p>
            <a:pPr>
              <a:lnSpc>
                <a:spcPct val="90000"/>
              </a:lnSpc>
              <a:buFontTx/>
              <a:buNone/>
            </a:pPr>
            <a:endParaRPr lang="en-US" altLang="en-US" sz="2800" dirty="0"/>
          </a:p>
        </p:txBody>
      </p:sp>
    </p:spTree>
    <p:extLst>
      <p:ext uri="{BB962C8B-B14F-4D97-AF65-F5344CB8AC3E}">
        <p14:creationId xmlns:p14="http://schemas.microsoft.com/office/powerpoint/2010/main" val="347160925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717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717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717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717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717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71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sz="3200" b="1" dirty="0">
                <a:solidFill>
                  <a:srgbClr val="CC9900"/>
                </a:solidFill>
              </a:rPr>
              <a:t>Global and Domestic Business</a:t>
            </a:r>
          </a:p>
        </p:txBody>
      </p:sp>
      <p:sp>
        <p:nvSpPr>
          <p:cNvPr id="49155" name="Rectangle 3"/>
          <p:cNvSpPr>
            <a:spLocks noGrp="1" noChangeArrowheads="1"/>
          </p:cNvSpPr>
          <p:nvPr>
            <p:ph type="body" sz="half" idx="1"/>
          </p:nvPr>
        </p:nvSpPr>
        <p:spPr>
          <a:xfrm>
            <a:off x="1981200" y="1752600"/>
            <a:ext cx="8229600" cy="4876800"/>
          </a:xfrm>
        </p:spPr>
        <p:txBody>
          <a:bodyPr/>
          <a:lstStyle/>
          <a:p>
            <a:pPr>
              <a:buFontTx/>
              <a:buNone/>
            </a:pPr>
            <a:r>
              <a:rPr lang="en-US" altLang="en-US" sz="2800" u="sng" dirty="0">
                <a:solidFill>
                  <a:srgbClr val="00CC99"/>
                </a:solidFill>
              </a:rPr>
              <a:t>Global</a:t>
            </a:r>
          </a:p>
          <a:p>
            <a:pPr lvl="1"/>
            <a:r>
              <a:rPr lang="en-US" altLang="en-US" sz="2400" dirty="0"/>
              <a:t>A business that sells its product in more than one country.</a:t>
            </a:r>
          </a:p>
          <a:p>
            <a:pPr lvl="1"/>
            <a:r>
              <a:rPr lang="en-US" altLang="en-US" sz="2400" b="1" dirty="0"/>
              <a:t>Importing</a:t>
            </a:r>
            <a:r>
              <a:rPr lang="en-US" altLang="en-US" sz="2400" dirty="0"/>
              <a:t>:  Buying goods from other countries to sell in their own country.</a:t>
            </a:r>
          </a:p>
          <a:p>
            <a:pPr lvl="1"/>
            <a:r>
              <a:rPr lang="en-US" altLang="en-US" sz="2400" b="1" dirty="0"/>
              <a:t>Exporting:</a:t>
            </a:r>
            <a:r>
              <a:rPr lang="en-US" altLang="en-US" sz="2400" dirty="0"/>
              <a:t>  Selling and shipping goods to another country.</a:t>
            </a:r>
          </a:p>
          <a:p>
            <a:pPr lvl="1">
              <a:buFontTx/>
              <a:buNone/>
            </a:pPr>
            <a:endParaRPr lang="en-US" altLang="en-US" sz="2400" dirty="0"/>
          </a:p>
          <a:p>
            <a:pPr>
              <a:buFontTx/>
              <a:buNone/>
            </a:pPr>
            <a:r>
              <a:rPr lang="en-US" altLang="en-US" sz="2800" u="sng" dirty="0">
                <a:solidFill>
                  <a:srgbClr val="00CC99"/>
                </a:solidFill>
              </a:rPr>
              <a:t>Domestic</a:t>
            </a:r>
          </a:p>
          <a:p>
            <a:pPr lvl="1"/>
            <a:r>
              <a:rPr lang="en-US" altLang="en-US" sz="2400" dirty="0"/>
              <a:t>A business that sells its product in its own country.</a:t>
            </a:r>
          </a:p>
          <a:p>
            <a:pPr lvl="1"/>
            <a:endParaRPr lang="en-US" altLang="en-US" sz="2400" dirty="0"/>
          </a:p>
          <a:p>
            <a:pPr>
              <a:buFontTx/>
              <a:buNone/>
            </a:pPr>
            <a:endParaRPr lang="en-US" altLang="en-US" sz="3600" dirty="0"/>
          </a:p>
        </p:txBody>
      </p:sp>
    </p:spTree>
    <p:extLst>
      <p:ext uri="{BB962C8B-B14F-4D97-AF65-F5344CB8AC3E}">
        <p14:creationId xmlns:p14="http://schemas.microsoft.com/office/powerpoint/2010/main" val="408883990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1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915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915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915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4915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91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0191" name="Picture 15" descr="mcdonald_broth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4572" y="1771650"/>
            <a:ext cx="3471863" cy="2057400"/>
          </a:xfrm>
          <a:prstGeom prst="rect">
            <a:avLst/>
          </a:prstGeom>
          <a:noFill/>
          <a:extLst>
            <a:ext uri="{909E8E84-426E-40DD-AFC4-6F175D3DCCD1}">
              <a14:hiddenFill xmlns:a14="http://schemas.microsoft.com/office/drawing/2010/main">
                <a:solidFill>
                  <a:srgbClr val="FFFFFF"/>
                </a:solidFill>
              </a14:hiddenFill>
            </a:ext>
          </a:extLst>
        </p:spPr>
      </p:pic>
      <p:sp>
        <p:nvSpPr>
          <p:cNvPr id="50178" name="Rectangle 2"/>
          <p:cNvSpPr>
            <a:spLocks noGrp="1" noChangeArrowheads="1"/>
          </p:cNvSpPr>
          <p:nvPr>
            <p:ph type="title"/>
          </p:nvPr>
        </p:nvSpPr>
        <p:spPr>
          <a:xfrm>
            <a:off x="2133600" y="0"/>
            <a:ext cx="7772400" cy="914400"/>
          </a:xfrm>
        </p:spPr>
        <p:txBody>
          <a:bodyPr/>
          <a:lstStyle/>
          <a:p>
            <a:r>
              <a:rPr lang="en-US" altLang="en-US" sz="3200" b="1" dirty="0">
                <a:solidFill>
                  <a:srgbClr val="CC9900"/>
                </a:solidFill>
              </a:rPr>
              <a:t>Purchasing an Existing Business</a:t>
            </a:r>
          </a:p>
        </p:txBody>
      </p:sp>
      <p:sp>
        <p:nvSpPr>
          <p:cNvPr id="50179" name="Rectangle 3"/>
          <p:cNvSpPr>
            <a:spLocks noGrp="1" noChangeArrowheads="1"/>
          </p:cNvSpPr>
          <p:nvPr>
            <p:ph type="body" sz="half" idx="1"/>
          </p:nvPr>
        </p:nvSpPr>
        <p:spPr>
          <a:xfrm>
            <a:off x="2026834" y="952500"/>
            <a:ext cx="8229600" cy="4724400"/>
          </a:xfrm>
        </p:spPr>
        <p:txBody>
          <a:bodyPr/>
          <a:lstStyle/>
          <a:p>
            <a:pPr>
              <a:buFontTx/>
              <a:buNone/>
            </a:pPr>
            <a:r>
              <a:rPr lang="en-US" altLang="en-US" sz="2800" dirty="0"/>
              <a:t>Ray Kroc of McDonalds purchased a hamburger stand from the McDonalds brothers</a:t>
            </a:r>
          </a:p>
          <a:p>
            <a:pPr>
              <a:buFontTx/>
              <a:buNone/>
            </a:pPr>
            <a:endParaRPr lang="en-US" altLang="en-US" sz="2800" dirty="0"/>
          </a:p>
          <a:p>
            <a:pPr>
              <a:buFontTx/>
              <a:buNone/>
            </a:pPr>
            <a:endParaRPr lang="en-US" altLang="en-US" sz="2800" dirty="0"/>
          </a:p>
          <a:p>
            <a:pPr>
              <a:buFontTx/>
              <a:buNone/>
            </a:pPr>
            <a:endParaRPr lang="en-US" altLang="en-US" sz="2800" dirty="0"/>
          </a:p>
        </p:txBody>
      </p:sp>
      <p:sp>
        <p:nvSpPr>
          <p:cNvPr id="50192" name="Text Box 16"/>
          <p:cNvSpPr txBox="1">
            <a:spLocks noChangeArrowheads="1"/>
          </p:cNvSpPr>
          <p:nvPr/>
        </p:nvSpPr>
        <p:spPr bwMode="auto">
          <a:xfrm>
            <a:off x="2215746" y="3924300"/>
            <a:ext cx="1360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dirty="0">
                <a:solidFill>
                  <a:srgbClr val="000000"/>
                </a:solidFill>
                <a:latin typeface="Times New Roman" panose="02020603050405020304" pitchFamily="18" charset="0"/>
              </a:rPr>
              <a:t>Ray Kroc</a:t>
            </a:r>
          </a:p>
        </p:txBody>
      </p:sp>
      <p:sp>
        <p:nvSpPr>
          <p:cNvPr id="50193" name="Text Box 17"/>
          <p:cNvSpPr txBox="1">
            <a:spLocks noChangeArrowheads="1"/>
          </p:cNvSpPr>
          <p:nvPr/>
        </p:nvSpPr>
        <p:spPr bwMode="auto">
          <a:xfrm>
            <a:off x="7491586" y="3901281"/>
            <a:ext cx="2833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dirty="0">
                <a:solidFill>
                  <a:srgbClr val="000000"/>
                </a:solidFill>
                <a:latin typeface="Times New Roman" panose="02020603050405020304" pitchFamily="18" charset="0"/>
              </a:rPr>
              <a:t>McDonald’s Brothers</a:t>
            </a:r>
          </a:p>
        </p:txBody>
      </p:sp>
      <p:pic>
        <p:nvPicPr>
          <p:cNvPr id="50195" name="Picture 19" descr="19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3488" y="3722688"/>
            <a:ext cx="3443288" cy="2773363"/>
          </a:xfrm>
          <a:prstGeom prst="rect">
            <a:avLst/>
          </a:prstGeom>
          <a:noFill/>
          <a:extLst>
            <a:ext uri="{909E8E84-426E-40DD-AFC4-6F175D3DCCD1}">
              <a14:hiddenFill xmlns:a14="http://schemas.microsoft.com/office/drawing/2010/main">
                <a:solidFill>
                  <a:srgbClr val="FFFFFF"/>
                </a:solidFill>
              </a14:hiddenFill>
            </a:ext>
          </a:extLst>
        </p:spPr>
      </p:pic>
      <p:pic>
        <p:nvPicPr>
          <p:cNvPr id="50189" name="Picture 13" descr="Ray_Kroc_320x2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9580" y="1924050"/>
            <a:ext cx="2667000" cy="2000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166533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17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68867" y="245533"/>
            <a:ext cx="10363200" cy="533400"/>
          </a:xfrm>
        </p:spPr>
        <p:txBody>
          <a:bodyPr>
            <a:noAutofit/>
          </a:bodyPr>
          <a:lstStyle/>
          <a:p>
            <a:r>
              <a:rPr lang="en-US" altLang="en-US" sz="4000" u="sng" dirty="0">
                <a:solidFill>
                  <a:srgbClr val="CC9900"/>
                </a:solidFill>
              </a:rPr>
              <a:t>Web-based Enterprises</a:t>
            </a:r>
          </a:p>
        </p:txBody>
      </p:sp>
      <p:sp>
        <p:nvSpPr>
          <p:cNvPr id="11267" name="Rectangle 3"/>
          <p:cNvSpPr>
            <a:spLocks noGrp="1" noChangeArrowheads="1"/>
          </p:cNvSpPr>
          <p:nvPr>
            <p:ph type="body" sz="half" idx="1"/>
          </p:nvPr>
        </p:nvSpPr>
        <p:spPr>
          <a:xfrm>
            <a:off x="1295401" y="880534"/>
            <a:ext cx="8229600" cy="4724400"/>
          </a:xfrm>
        </p:spPr>
        <p:txBody>
          <a:bodyPr/>
          <a:lstStyle/>
          <a:p>
            <a:pPr>
              <a:buFontTx/>
              <a:buNone/>
            </a:pPr>
            <a:r>
              <a:rPr lang="en-US" altLang="en-US" sz="2800" dirty="0"/>
              <a:t>Businesses that generate their revenue directly from their website fall into the web-based business category</a:t>
            </a:r>
          </a:p>
          <a:p>
            <a:pPr>
              <a:buFontTx/>
              <a:buNone/>
            </a:pPr>
            <a:endParaRPr lang="en-US" altLang="en-US" sz="2800" dirty="0"/>
          </a:p>
          <a:p>
            <a:pPr>
              <a:buFontTx/>
              <a:buNone/>
            </a:pPr>
            <a:r>
              <a:rPr lang="en-US" altLang="en-US" sz="2800" dirty="0"/>
              <a:t>The following are web-based enterprises:</a:t>
            </a:r>
          </a:p>
          <a:p>
            <a:r>
              <a:rPr lang="en-US" altLang="en-US" sz="2800" dirty="0"/>
              <a:t>E-bay </a:t>
            </a:r>
          </a:p>
          <a:p>
            <a:r>
              <a:rPr lang="en-US" altLang="en-US" sz="2800" dirty="0"/>
              <a:t>Monster</a:t>
            </a:r>
          </a:p>
          <a:p>
            <a:r>
              <a:rPr lang="en-US" altLang="en-US" sz="2800" dirty="0"/>
              <a:t>Amazon</a:t>
            </a:r>
          </a:p>
          <a:p>
            <a:pPr>
              <a:buFontTx/>
              <a:buNone/>
            </a:pPr>
            <a:endParaRPr lang="en-US" altLang="en-US" sz="2800" dirty="0"/>
          </a:p>
        </p:txBody>
      </p:sp>
    </p:spTree>
    <p:extLst>
      <p:ext uri="{BB962C8B-B14F-4D97-AF65-F5344CB8AC3E}">
        <p14:creationId xmlns:p14="http://schemas.microsoft.com/office/powerpoint/2010/main" val="278672315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26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26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26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769533" y="110067"/>
            <a:ext cx="7966056" cy="804333"/>
          </a:xfrm>
        </p:spPr>
        <p:txBody>
          <a:bodyPr>
            <a:normAutofit/>
          </a:bodyPr>
          <a:lstStyle/>
          <a:p>
            <a:r>
              <a:rPr lang="en-US" altLang="en-US" sz="4000" b="1" u="sng" dirty="0">
                <a:solidFill>
                  <a:srgbClr val="CC9900"/>
                </a:solidFill>
              </a:rPr>
              <a:t>Creativity</a:t>
            </a:r>
          </a:p>
        </p:txBody>
      </p:sp>
      <p:sp>
        <p:nvSpPr>
          <p:cNvPr id="51203" name="Rectangle 3"/>
          <p:cNvSpPr>
            <a:spLocks noGrp="1" noChangeArrowheads="1"/>
          </p:cNvSpPr>
          <p:nvPr>
            <p:ph type="body" sz="half" idx="1"/>
          </p:nvPr>
        </p:nvSpPr>
        <p:spPr>
          <a:xfrm>
            <a:off x="1346200" y="931333"/>
            <a:ext cx="8229600" cy="5029200"/>
          </a:xfrm>
        </p:spPr>
        <p:txBody>
          <a:bodyPr/>
          <a:lstStyle/>
          <a:p>
            <a:pPr>
              <a:buFontTx/>
              <a:buNone/>
            </a:pPr>
            <a:r>
              <a:rPr lang="en-US" altLang="en-US" sz="2800" dirty="0"/>
              <a:t>Whatever type of business you choose to do, you must think creatively about every aspect of your business</a:t>
            </a:r>
          </a:p>
          <a:p>
            <a:pPr>
              <a:buFontTx/>
              <a:buNone/>
            </a:pPr>
            <a:endParaRPr lang="en-US" altLang="en-US" sz="2800" dirty="0"/>
          </a:p>
          <a:p>
            <a:pPr>
              <a:buFontTx/>
              <a:buNone/>
            </a:pPr>
            <a:endParaRPr lang="en-US" altLang="en-US" sz="2800" dirty="0"/>
          </a:p>
        </p:txBody>
      </p:sp>
      <p:pic>
        <p:nvPicPr>
          <p:cNvPr id="3" name="Picture 2"/>
          <p:cNvPicPr>
            <a:picLocks noChangeAspect="1"/>
          </p:cNvPicPr>
          <p:nvPr/>
        </p:nvPicPr>
        <p:blipFill>
          <a:blip r:embed="rId3"/>
          <a:stretch>
            <a:fillRect/>
          </a:stretch>
        </p:blipFill>
        <p:spPr>
          <a:xfrm>
            <a:off x="1423161" y="1858698"/>
            <a:ext cx="5715000" cy="2809875"/>
          </a:xfrm>
          <a:prstGeom prst="rect">
            <a:avLst/>
          </a:prstGeom>
        </p:spPr>
      </p:pic>
      <p:pic>
        <p:nvPicPr>
          <p:cNvPr id="2" name="Picture 1"/>
          <p:cNvPicPr>
            <a:picLocks noChangeAspect="1"/>
          </p:cNvPicPr>
          <p:nvPr/>
        </p:nvPicPr>
        <p:blipFill>
          <a:blip r:embed="rId4"/>
          <a:stretch>
            <a:fillRect/>
          </a:stretch>
        </p:blipFill>
        <p:spPr>
          <a:xfrm>
            <a:off x="6540120" y="3835400"/>
            <a:ext cx="3633721" cy="2224088"/>
          </a:xfrm>
          <a:prstGeom prst="rect">
            <a:avLst/>
          </a:prstGeom>
        </p:spPr>
      </p:pic>
    </p:spTree>
    <p:extLst>
      <p:ext uri="{BB962C8B-B14F-4D97-AF65-F5344CB8AC3E}">
        <p14:creationId xmlns:p14="http://schemas.microsoft.com/office/powerpoint/2010/main" val="323972487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0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171700" y="76200"/>
            <a:ext cx="7772400" cy="914400"/>
          </a:xfrm>
        </p:spPr>
        <p:txBody>
          <a:bodyPr>
            <a:normAutofit/>
          </a:bodyPr>
          <a:lstStyle/>
          <a:p>
            <a:r>
              <a:rPr lang="en-US" altLang="en-US" sz="4400" u="sng" dirty="0">
                <a:solidFill>
                  <a:srgbClr val="CC9900"/>
                </a:solidFill>
              </a:rPr>
              <a:t>Idea-generation Methods</a:t>
            </a:r>
          </a:p>
        </p:txBody>
      </p:sp>
      <p:sp>
        <p:nvSpPr>
          <p:cNvPr id="12291" name="Rectangle 3"/>
          <p:cNvSpPr>
            <a:spLocks noGrp="1" noChangeArrowheads="1"/>
          </p:cNvSpPr>
          <p:nvPr>
            <p:ph type="body" sz="half" idx="1"/>
          </p:nvPr>
        </p:nvSpPr>
        <p:spPr>
          <a:xfrm>
            <a:off x="1312334" y="1778000"/>
            <a:ext cx="8001000" cy="4648200"/>
          </a:xfrm>
        </p:spPr>
        <p:txBody>
          <a:bodyPr>
            <a:normAutofit/>
          </a:bodyPr>
          <a:lstStyle/>
          <a:p>
            <a:pPr>
              <a:lnSpc>
                <a:spcPct val="90000"/>
              </a:lnSpc>
              <a:buFont typeface="Wingdings" panose="05000000000000000000" pitchFamily="2" charset="2"/>
              <a:buChar char="ü"/>
            </a:pPr>
            <a:r>
              <a:rPr lang="en-US" altLang="en-US" sz="2400" dirty="0"/>
              <a:t>Technology resources can help you examine different opportunities</a:t>
            </a:r>
          </a:p>
          <a:p>
            <a:pPr>
              <a:lnSpc>
                <a:spcPct val="90000"/>
              </a:lnSpc>
              <a:buFont typeface="Wingdings" panose="05000000000000000000" pitchFamily="2" charset="2"/>
              <a:buChar char="ü"/>
            </a:pPr>
            <a:r>
              <a:rPr lang="en-US" altLang="en-US" sz="2400" dirty="0"/>
              <a:t>Small Business Administration (SBA) is a government  	organization that exists to help small businesses and 	their owners</a:t>
            </a:r>
          </a:p>
          <a:p>
            <a:pPr>
              <a:lnSpc>
                <a:spcPct val="90000"/>
              </a:lnSpc>
              <a:buFont typeface="Wingdings" panose="05000000000000000000" pitchFamily="2" charset="2"/>
              <a:buChar char="ü"/>
            </a:pPr>
            <a:r>
              <a:rPr lang="en-US" altLang="en-US" sz="2400" dirty="0"/>
              <a:t>Talk to entrepreneurs and attend trade shows</a:t>
            </a:r>
          </a:p>
          <a:p>
            <a:pPr>
              <a:lnSpc>
                <a:spcPct val="90000"/>
              </a:lnSpc>
              <a:buFont typeface="Wingdings" panose="05000000000000000000" pitchFamily="2" charset="2"/>
              <a:buChar char="ü"/>
            </a:pPr>
            <a:r>
              <a:rPr lang="en-US" altLang="en-US" sz="2400" dirty="0"/>
              <a:t>Start “people watching”</a:t>
            </a:r>
          </a:p>
          <a:p>
            <a:pPr>
              <a:lnSpc>
                <a:spcPct val="90000"/>
              </a:lnSpc>
              <a:buFont typeface="Wingdings" panose="05000000000000000000" pitchFamily="2" charset="2"/>
              <a:buChar char="ü"/>
            </a:pPr>
            <a:r>
              <a:rPr lang="en-US" altLang="en-US" sz="2400" dirty="0"/>
              <a:t>Watch for demographic changes</a:t>
            </a:r>
          </a:p>
          <a:p>
            <a:pPr>
              <a:lnSpc>
                <a:spcPct val="90000"/>
              </a:lnSpc>
              <a:buFont typeface="Wingdings" panose="05000000000000000000" pitchFamily="2" charset="2"/>
              <a:buChar char="ü"/>
            </a:pPr>
            <a:r>
              <a:rPr lang="en-US" altLang="en-US" sz="2400" dirty="0"/>
              <a:t>Find way to improve current products or services</a:t>
            </a:r>
          </a:p>
          <a:p>
            <a:pPr>
              <a:lnSpc>
                <a:spcPct val="90000"/>
              </a:lnSpc>
            </a:pPr>
            <a:endParaRPr lang="en-US" altLang="en-US" sz="2400" dirty="0"/>
          </a:p>
        </p:txBody>
      </p:sp>
    </p:spTree>
    <p:extLst>
      <p:ext uri="{BB962C8B-B14F-4D97-AF65-F5344CB8AC3E}">
        <p14:creationId xmlns:p14="http://schemas.microsoft.com/office/powerpoint/2010/main" val="103870356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2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29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981200" y="1"/>
            <a:ext cx="7543800" cy="822961"/>
          </a:xfrm>
        </p:spPr>
        <p:txBody>
          <a:bodyPr/>
          <a:lstStyle/>
          <a:p>
            <a:r>
              <a:rPr lang="en-US" altLang="en-US" sz="4000" b="1" u="sng" dirty="0">
                <a:solidFill>
                  <a:srgbClr val="CC9900"/>
                </a:solidFill>
              </a:rPr>
              <a:t>Feasibility of Ideas</a:t>
            </a:r>
          </a:p>
        </p:txBody>
      </p:sp>
      <p:sp>
        <p:nvSpPr>
          <p:cNvPr id="53251" name="Rectangle 3"/>
          <p:cNvSpPr>
            <a:spLocks noGrp="1" noChangeArrowheads="1"/>
          </p:cNvSpPr>
          <p:nvPr>
            <p:ph idx="1"/>
          </p:nvPr>
        </p:nvSpPr>
        <p:spPr>
          <a:xfrm>
            <a:off x="2057400" y="990600"/>
            <a:ext cx="7772400" cy="4800600"/>
          </a:xfrm>
        </p:spPr>
        <p:txBody>
          <a:bodyPr>
            <a:normAutofit fontScale="92500" lnSpcReduction="10000"/>
          </a:bodyPr>
          <a:lstStyle/>
          <a:p>
            <a:pPr marL="609600" indent="-609600">
              <a:buNone/>
            </a:pPr>
            <a:r>
              <a:rPr lang="en-US" altLang="en-US" sz="2800" dirty="0"/>
              <a:t>Once you’ve got an idea for your new business, you need to turn it into a business concept</a:t>
            </a:r>
          </a:p>
          <a:p>
            <a:pPr marL="609600" indent="-609600">
              <a:buNone/>
            </a:pPr>
            <a:endParaRPr lang="en-US" altLang="en-US" sz="2800" dirty="0"/>
          </a:p>
          <a:p>
            <a:pPr marL="609600" indent="-609600">
              <a:buNone/>
            </a:pPr>
            <a:r>
              <a:rPr lang="en-US" altLang="en-US" sz="2800" dirty="0">
                <a:solidFill>
                  <a:srgbClr val="00CC99"/>
                </a:solidFill>
              </a:rPr>
              <a:t>Business Concept:</a:t>
            </a:r>
            <a:r>
              <a:rPr lang="en-US" altLang="en-US" sz="2800" dirty="0"/>
              <a:t> Idea for a new business that can be tested.</a:t>
            </a:r>
          </a:p>
          <a:p>
            <a:pPr marL="609600" indent="-609600">
              <a:buNone/>
            </a:pPr>
            <a:endParaRPr lang="en-US" altLang="en-US" sz="600" dirty="0"/>
          </a:p>
          <a:p>
            <a:pPr marL="609600" indent="-609600">
              <a:buFontTx/>
              <a:buAutoNum type="arabicPeriod"/>
            </a:pPr>
            <a:r>
              <a:rPr lang="en-US" altLang="en-US" sz="2800" dirty="0"/>
              <a:t>What is the product or service being offered?</a:t>
            </a:r>
          </a:p>
          <a:p>
            <a:pPr marL="609600" indent="-609600">
              <a:buFontTx/>
              <a:buAutoNum type="arabicPeriod"/>
            </a:pPr>
            <a:r>
              <a:rPr lang="en-US" altLang="en-US" sz="2800" dirty="0"/>
              <a:t>Who is the customer?</a:t>
            </a:r>
          </a:p>
          <a:p>
            <a:pPr marL="609600" indent="-609600">
              <a:buFontTx/>
              <a:buAutoNum type="arabicPeriod"/>
            </a:pPr>
            <a:r>
              <a:rPr lang="en-US" altLang="en-US" sz="2800" dirty="0"/>
              <a:t>What is the benefit you are providing?</a:t>
            </a:r>
          </a:p>
          <a:p>
            <a:pPr marL="609600" indent="-609600">
              <a:buFontTx/>
              <a:buAutoNum type="arabicPeriod"/>
            </a:pPr>
            <a:r>
              <a:rPr lang="en-US" altLang="en-US" sz="2800" dirty="0"/>
              <a:t>How will you get the product or service to the customer?</a:t>
            </a:r>
          </a:p>
          <a:p>
            <a:pPr marL="609600" indent="-609600">
              <a:buNone/>
            </a:pPr>
            <a:endParaRPr lang="en-US" altLang="en-US" sz="2800" dirty="0"/>
          </a:p>
        </p:txBody>
      </p:sp>
    </p:spTree>
    <p:extLst>
      <p:ext uri="{BB962C8B-B14F-4D97-AF65-F5344CB8AC3E}">
        <p14:creationId xmlns:p14="http://schemas.microsoft.com/office/powerpoint/2010/main" val="428134480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fade">
                                      <p:cBhvr>
                                        <p:cTn id="7" dur="2000"/>
                                        <p:tgtEl>
                                          <p:spTgt spid="532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3251">
                                            <p:txEl>
                                              <p:pRg st="2" end="2"/>
                                            </p:txEl>
                                          </p:spTgt>
                                        </p:tgtEl>
                                        <p:attrNameLst>
                                          <p:attrName>style.visibility</p:attrName>
                                        </p:attrNameLst>
                                      </p:cBhvr>
                                      <p:to>
                                        <p:strVal val="visible"/>
                                      </p:to>
                                    </p:set>
                                    <p:animEffect transition="in" filter="fade">
                                      <p:cBhvr>
                                        <p:cTn id="12" dur="2000"/>
                                        <p:tgtEl>
                                          <p:spTgt spid="5325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3251">
                                            <p:txEl>
                                              <p:pRg st="4" end="4"/>
                                            </p:txEl>
                                          </p:spTgt>
                                        </p:tgtEl>
                                        <p:attrNameLst>
                                          <p:attrName>style.visibility</p:attrName>
                                        </p:attrNameLst>
                                      </p:cBhvr>
                                      <p:to>
                                        <p:strVal val="visible"/>
                                      </p:to>
                                    </p:set>
                                    <p:animEffect transition="in" filter="fade">
                                      <p:cBhvr>
                                        <p:cTn id="17" dur="2000"/>
                                        <p:tgtEl>
                                          <p:spTgt spid="5325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3251">
                                            <p:txEl>
                                              <p:pRg st="5" end="5"/>
                                            </p:txEl>
                                          </p:spTgt>
                                        </p:tgtEl>
                                        <p:attrNameLst>
                                          <p:attrName>style.visibility</p:attrName>
                                        </p:attrNameLst>
                                      </p:cBhvr>
                                      <p:to>
                                        <p:strVal val="visible"/>
                                      </p:to>
                                    </p:set>
                                    <p:animEffect transition="in" filter="fade">
                                      <p:cBhvr>
                                        <p:cTn id="22" dur="2000"/>
                                        <p:tgtEl>
                                          <p:spTgt spid="53251">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3251">
                                            <p:txEl>
                                              <p:pRg st="6" end="6"/>
                                            </p:txEl>
                                          </p:spTgt>
                                        </p:tgtEl>
                                        <p:attrNameLst>
                                          <p:attrName>style.visibility</p:attrName>
                                        </p:attrNameLst>
                                      </p:cBhvr>
                                      <p:to>
                                        <p:strVal val="visible"/>
                                      </p:to>
                                    </p:set>
                                    <p:animEffect transition="in" filter="fade">
                                      <p:cBhvr>
                                        <p:cTn id="27" dur="2000"/>
                                        <p:tgtEl>
                                          <p:spTgt spid="53251">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3251">
                                            <p:txEl>
                                              <p:pRg st="7" end="7"/>
                                            </p:txEl>
                                          </p:spTgt>
                                        </p:tgtEl>
                                        <p:attrNameLst>
                                          <p:attrName>style.visibility</p:attrName>
                                        </p:attrNameLst>
                                      </p:cBhvr>
                                      <p:to>
                                        <p:strVal val="visible"/>
                                      </p:to>
                                    </p:set>
                                    <p:animEffect transition="in" filter="fade">
                                      <p:cBhvr>
                                        <p:cTn id="32" dur="2000"/>
                                        <p:tgtEl>
                                          <p:spTgt spid="5325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057400" y="152401"/>
            <a:ext cx="7543800" cy="746761"/>
          </a:xfrm>
        </p:spPr>
        <p:txBody>
          <a:bodyPr/>
          <a:lstStyle/>
          <a:p>
            <a:r>
              <a:rPr lang="en-US" altLang="en-US" sz="4000" b="1" u="sng" dirty="0">
                <a:solidFill>
                  <a:srgbClr val="CC9900"/>
                </a:solidFill>
              </a:rPr>
              <a:t>Feasibility of Ideas</a:t>
            </a:r>
          </a:p>
        </p:txBody>
      </p:sp>
      <p:sp>
        <p:nvSpPr>
          <p:cNvPr id="54275" name="Rectangle 3"/>
          <p:cNvSpPr>
            <a:spLocks noGrp="1" noChangeArrowheads="1"/>
          </p:cNvSpPr>
          <p:nvPr>
            <p:ph idx="1"/>
          </p:nvPr>
        </p:nvSpPr>
        <p:spPr>
          <a:xfrm>
            <a:off x="2133601" y="1066800"/>
            <a:ext cx="7543801" cy="4023360"/>
          </a:xfrm>
        </p:spPr>
        <p:txBody>
          <a:bodyPr>
            <a:normAutofit fontScale="92500" lnSpcReduction="20000"/>
          </a:bodyPr>
          <a:lstStyle/>
          <a:p>
            <a:pPr marL="609600" indent="-609600">
              <a:buNone/>
            </a:pPr>
            <a:r>
              <a:rPr lang="en-US" altLang="en-US" sz="2800" dirty="0">
                <a:solidFill>
                  <a:srgbClr val="00CC99"/>
                </a:solidFill>
              </a:rPr>
              <a:t>Feasibility Analysis:</a:t>
            </a:r>
            <a:r>
              <a:rPr lang="en-US" altLang="en-US" sz="2800" dirty="0"/>
              <a:t> The process used to test a business concept</a:t>
            </a:r>
          </a:p>
          <a:p>
            <a:pPr marL="609600" indent="-609600">
              <a:buNone/>
            </a:pPr>
            <a:endParaRPr lang="en-US" altLang="en-US" sz="2800" dirty="0"/>
          </a:p>
          <a:p>
            <a:pPr marL="609600" indent="-609600">
              <a:buFontTx/>
              <a:buAutoNum type="arabicPeriod"/>
            </a:pPr>
            <a:r>
              <a:rPr lang="en-US" altLang="en-US" sz="2800" dirty="0"/>
              <a:t>Are there customers who want what you have to offer?</a:t>
            </a:r>
          </a:p>
          <a:p>
            <a:pPr marL="609600" indent="-609600">
              <a:buFontTx/>
              <a:buAutoNum type="arabicPeriod"/>
            </a:pPr>
            <a:r>
              <a:rPr lang="en-US" altLang="en-US" sz="2800" dirty="0"/>
              <a:t>What conditions must be present for you to decide to go forward with the business?</a:t>
            </a:r>
          </a:p>
          <a:p>
            <a:pPr marL="609600" indent="-609600">
              <a:buNone/>
            </a:pPr>
            <a:endParaRPr lang="en-US" altLang="en-US" sz="2800" dirty="0"/>
          </a:p>
          <a:p>
            <a:pPr marL="609600" indent="-609600">
              <a:buNone/>
            </a:pPr>
            <a:r>
              <a:rPr lang="en-US" altLang="en-US" sz="2800" dirty="0"/>
              <a:t>The analysis will show if there is enough demand for your product or service.</a:t>
            </a:r>
          </a:p>
          <a:p>
            <a:pPr marL="609600" indent="-609600">
              <a:buNone/>
            </a:pPr>
            <a:endParaRPr lang="en-US" altLang="en-US" sz="2800" dirty="0"/>
          </a:p>
        </p:txBody>
      </p:sp>
    </p:spTree>
    <p:extLst>
      <p:ext uri="{BB962C8B-B14F-4D97-AF65-F5344CB8AC3E}">
        <p14:creationId xmlns:p14="http://schemas.microsoft.com/office/powerpoint/2010/main" val="110781540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fade">
                                      <p:cBhvr>
                                        <p:cTn id="7" dur="2000"/>
                                        <p:tgtEl>
                                          <p:spTgt spid="542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4275">
                                            <p:txEl>
                                              <p:pRg st="2" end="2"/>
                                            </p:txEl>
                                          </p:spTgt>
                                        </p:tgtEl>
                                        <p:attrNameLst>
                                          <p:attrName>style.visibility</p:attrName>
                                        </p:attrNameLst>
                                      </p:cBhvr>
                                      <p:to>
                                        <p:strVal val="visible"/>
                                      </p:to>
                                    </p:set>
                                    <p:animEffect transition="in" filter="fade">
                                      <p:cBhvr>
                                        <p:cTn id="12" dur="2000"/>
                                        <p:tgtEl>
                                          <p:spTgt spid="542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4275">
                                            <p:txEl>
                                              <p:pRg st="3" end="3"/>
                                            </p:txEl>
                                          </p:spTgt>
                                        </p:tgtEl>
                                        <p:attrNameLst>
                                          <p:attrName>style.visibility</p:attrName>
                                        </p:attrNameLst>
                                      </p:cBhvr>
                                      <p:to>
                                        <p:strVal val="visible"/>
                                      </p:to>
                                    </p:set>
                                    <p:animEffect transition="in" filter="fade">
                                      <p:cBhvr>
                                        <p:cTn id="17" dur="2000"/>
                                        <p:tgtEl>
                                          <p:spTgt spid="5427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4275">
                                            <p:txEl>
                                              <p:pRg st="5" end="5"/>
                                            </p:txEl>
                                          </p:spTgt>
                                        </p:tgtEl>
                                        <p:attrNameLst>
                                          <p:attrName>style.visibility</p:attrName>
                                        </p:attrNameLst>
                                      </p:cBhvr>
                                      <p:to>
                                        <p:strVal val="visible"/>
                                      </p:to>
                                    </p:set>
                                    <p:animEffect transition="in" filter="fade">
                                      <p:cBhvr>
                                        <p:cTn id="22" dur="2000"/>
                                        <p:tgtEl>
                                          <p:spTgt spid="542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057400" y="304801"/>
            <a:ext cx="7543800" cy="670561"/>
          </a:xfrm>
        </p:spPr>
        <p:txBody>
          <a:bodyPr/>
          <a:lstStyle/>
          <a:p>
            <a:r>
              <a:rPr lang="en-US" altLang="en-US" sz="4000" dirty="0">
                <a:solidFill>
                  <a:srgbClr val="CC9900"/>
                </a:solidFill>
              </a:rPr>
              <a:t>Feasibility of Ideas</a:t>
            </a:r>
          </a:p>
        </p:txBody>
      </p:sp>
      <p:sp>
        <p:nvSpPr>
          <p:cNvPr id="55299" name="Rectangle 3"/>
          <p:cNvSpPr>
            <a:spLocks noGrp="1" noChangeArrowheads="1"/>
          </p:cNvSpPr>
          <p:nvPr>
            <p:ph idx="1"/>
          </p:nvPr>
        </p:nvSpPr>
        <p:spPr>
          <a:xfrm>
            <a:off x="1981200" y="1219200"/>
            <a:ext cx="8305800" cy="4648200"/>
          </a:xfrm>
        </p:spPr>
        <p:txBody>
          <a:bodyPr/>
          <a:lstStyle/>
          <a:p>
            <a:pPr marL="609600" indent="-609600">
              <a:buNone/>
            </a:pPr>
            <a:r>
              <a:rPr lang="en-US" altLang="en-US" sz="2800" dirty="0"/>
              <a:t>Ways of testing the business concept in the market are:</a:t>
            </a:r>
          </a:p>
          <a:p>
            <a:pPr>
              <a:buFont typeface="Arial" panose="020B0604020202020204" pitchFamily="34" charset="0"/>
              <a:buChar char="•"/>
            </a:pPr>
            <a:r>
              <a:rPr lang="en-US" altLang="en-US" sz="2800" dirty="0"/>
              <a:t> Testing product or service requirements</a:t>
            </a:r>
          </a:p>
          <a:p>
            <a:pPr>
              <a:buFont typeface="Arial" panose="020B0604020202020204" pitchFamily="34" charset="0"/>
              <a:buChar char="•"/>
            </a:pPr>
            <a:r>
              <a:rPr lang="en-US" altLang="en-US" sz="2800" dirty="0"/>
              <a:t> Talking to customers</a:t>
            </a:r>
          </a:p>
          <a:p>
            <a:pPr>
              <a:buFont typeface="Arial" panose="020B0604020202020204" pitchFamily="34" charset="0"/>
              <a:buChar char="•"/>
            </a:pPr>
            <a:r>
              <a:rPr lang="en-US" altLang="en-US" sz="2800" dirty="0"/>
              <a:t> Studying the competition</a:t>
            </a:r>
          </a:p>
          <a:p>
            <a:pPr marL="609600" indent="-609600">
              <a:buNone/>
            </a:pPr>
            <a:endParaRPr lang="en-US" altLang="en-US" sz="2800" dirty="0"/>
          </a:p>
          <a:p>
            <a:pPr marL="609600" indent="-609600">
              <a:buNone/>
            </a:pPr>
            <a:r>
              <a:rPr lang="en-US" altLang="en-US" sz="2800" dirty="0"/>
              <a:t>Research and fact finding will help you determine a business idea’s potential and profitability.</a:t>
            </a:r>
          </a:p>
          <a:p>
            <a:pPr marL="609600" indent="-609600">
              <a:buNone/>
            </a:pPr>
            <a:endParaRPr lang="en-US" altLang="en-US" sz="2800" dirty="0"/>
          </a:p>
        </p:txBody>
      </p:sp>
    </p:spTree>
    <p:extLst>
      <p:ext uri="{BB962C8B-B14F-4D97-AF65-F5344CB8AC3E}">
        <p14:creationId xmlns:p14="http://schemas.microsoft.com/office/powerpoint/2010/main" val="397267370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fade">
                                      <p:cBhvr>
                                        <p:cTn id="7" dur="2000"/>
                                        <p:tgtEl>
                                          <p:spTgt spid="552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fade">
                                      <p:cBhvr>
                                        <p:cTn id="12" dur="2000"/>
                                        <p:tgtEl>
                                          <p:spTgt spid="552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Effect transition="in" filter="fade">
                                      <p:cBhvr>
                                        <p:cTn id="17" dur="2000"/>
                                        <p:tgtEl>
                                          <p:spTgt spid="552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5299">
                                            <p:txEl>
                                              <p:pRg st="3" end="3"/>
                                            </p:txEl>
                                          </p:spTgt>
                                        </p:tgtEl>
                                        <p:attrNameLst>
                                          <p:attrName>style.visibility</p:attrName>
                                        </p:attrNameLst>
                                      </p:cBhvr>
                                      <p:to>
                                        <p:strVal val="visible"/>
                                      </p:to>
                                    </p:set>
                                    <p:animEffect transition="in" filter="fade">
                                      <p:cBhvr>
                                        <p:cTn id="22" dur="2000"/>
                                        <p:tgtEl>
                                          <p:spTgt spid="552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5299">
                                            <p:txEl>
                                              <p:pRg st="5" end="5"/>
                                            </p:txEl>
                                          </p:spTgt>
                                        </p:tgtEl>
                                        <p:attrNameLst>
                                          <p:attrName>style.visibility</p:attrName>
                                        </p:attrNameLst>
                                      </p:cBhvr>
                                      <p:to>
                                        <p:strVal val="visible"/>
                                      </p:to>
                                    </p:set>
                                    <p:animEffect transition="in" filter="fade">
                                      <p:cBhvr>
                                        <p:cTn id="27" dur="2000"/>
                                        <p:tgtEl>
                                          <p:spTgt spid="552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sz="3200">
                <a:solidFill>
                  <a:srgbClr val="CC9900"/>
                </a:solidFill>
              </a:rPr>
              <a:t>Students will explore entrepreneurial opportunities</a:t>
            </a:r>
          </a:p>
        </p:txBody>
      </p:sp>
      <p:sp>
        <p:nvSpPr>
          <p:cNvPr id="3075" name="Rectangle 3"/>
          <p:cNvSpPr>
            <a:spLocks noGrp="1" noChangeArrowheads="1"/>
          </p:cNvSpPr>
          <p:nvPr>
            <p:ph idx="1"/>
          </p:nvPr>
        </p:nvSpPr>
        <p:spPr/>
        <p:txBody>
          <a:bodyPr>
            <a:normAutofit lnSpcReduction="10000"/>
          </a:bodyPr>
          <a:lstStyle/>
          <a:p>
            <a:pPr>
              <a:buFontTx/>
              <a:buNone/>
            </a:pPr>
            <a:r>
              <a:rPr lang="en-US" altLang="en-US" b="1">
                <a:solidFill>
                  <a:srgbClr val="00CC99"/>
                </a:solidFill>
              </a:rPr>
              <a:t>Students will be able to:</a:t>
            </a:r>
          </a:p>
          <a:p>
            <a:r>
              <a:rPr lang="en-US" altLang="en-US" sz="2400"/>
              <a:t>Compare risks and rewards of owning a business</a:t>
            </a:r>
          </a:p>
          <a:p>
            <a:r>
              <a:rPr lang="en-US" altLang="en-US" sz="2400"/>
              <a:t>Determine essential factors needed to choose type of business to start</a:t>
            </a:r>
          </a:p>
          <a:p>
            <a:r>
              <a:rPr lang="en-US" altLang="en-US" sz="2400"/>
              <a:t>Assess business opportunities and trends, both domestic and global (include new and existing ideas, franchises, and web-based enterprises)</a:t>
            </a:r>
          </a:p>
          <a:p>
            <a:r>
              <a:rPr lang="en-US" altLang="en-US" sz="2400"/>
              <a:t>Apply idea-generation methods</a:t>
            </a:r>
          </a:p>
          <a:p>
            <a:r>
              <a:rPr lang="en-US" altLang="en-US" sz="2400"/>
              <a:t>Determine feasibility of ideas</a:t>
            </a:r>
          </a:p>
          <a:p>
            <a:r>
              <a:rPr lang="en-US" altLang="en-US" sz="2400"/>
              <a:t>Outline available resources and government agencies to assist small business owners</a:t>
            </a:r>
          </a:p>
        </p:txBody>
      </p:sp>
    </p:spTree>
    <p:extLst>
      <p:ext uri="{BB962C8B-B14F-4D97-AF65-F5344CB8AC3E}">
        <p14:creationId xmlns:p14="http://schemas.microsoft.com/office/powerpoint/2010/main" val="402423604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7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689196" y="990601"/>
            <a:ext cx="8534400" cy="822961"/>
          </a:xfrm>
        </p:spPr>
        <p:txBody>
          <a:bodyPr>
            <a:noAutofit/>
          </a:bodyPr>
          <a:lstStyle/>
          <a:p>
            <a:r>
              <a:rPr lang="en-US" altLang="en-US" sz="3300" b="1" u="sng" dirty="0">
                <a:solidFill>
                  <a:srgbClr val="CC9900"/>
                </a:solidFill>
              </a:rPr>
              <a:t>Available Resources to Assist Small Business Owners</a:t>
            </a:r>
          </a:p>
        </p:txBody>
      </p:sp>
      <p:sp>
        <p:nvSpPr>
          <p:cNvPr id="58371" name="Rectangle 3"/>
          <p:cNvSpPr>
            <a:spLocks noGrp="1" noChangeArrowheads="1"/>
          </p:cNvSpPr>
          <p:nvPr>
            <p:ph idx="1"/>
          </p:nvPr>
        </p:nvSpPr>
        <p:spPr>
          <a:xfrm>
            <a:off x="2004060" y="1981200"/>
            <a:ext cx="8229600" cy="3276600"/>
          </a:xfrm>
        </p:spPr>
        <p:txBody>
          <a:bodyPr/>
          <a:lstStyle/>
          <a:p>
            <a:pPr>
              <a:lnSpc>
                <a:spcPct val="90000"/>
              </a:lnSpc>
              <a:buFont typeface="Courier New" panose="02070309020205020404" pitchFamily="49" charset="0"/>
              <a:buChar char="o"/>
            </a:pPr>
            <a:r>
              <a:rPr lang="en-US" altLang="en-US" sz="2800" dirty="0"/>
              <a:t> Friends and Family</a:t>
            </a:r>
          </a:p>
          <a:p>
            <a:pPr>
              <a:lnSpc>
                <a:spcPct val="90000"/>
              </a:lnSpc>
              <a:buFont typeface="Courier New" panose="02070309020205020404" pitchFamily="49" charset="0"/>
              <a:buChar char="o"/>
            </a:pPr>
            <a:r>
              <a:rPr lang="en-US" altLang="en-US" sz="2800" dirty="0"/>
              <a:t> Local and Municipal Government</a:t>
            </a:r>
          </a:p>
          <a:p>
            <a:pPr>
              <a:lnSpc>
                <a:spcPct val="90000"/>
              </a:lnSpc>
              <a:buFont typeface="Courier New" panose="02070309020205020404" pitchFamily="49" charset="0"/>
              <a:buChar char="o"/>
            </a:pPr>
            <a:r>
              <a:rPr lang="en-US" altLang="en-US" sz="2800" dirty="0"/>
              <a:t> State Government</a:t>
            </a:r>
          </a:p>
        </p:txBody>
      </p:sp>
    </p:spTree>
    <p:extLst>
      <p:ext uri="{BB962C8B-B14F-4D97-AF65-F5344CB8AC3E}">
        <p14:creationId xmlns:p14="http://schemas.microsoft.com/office/powerpoint/2010/main" val="330142625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3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3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83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905000" y="2876"/>
            <a:ext cx="8534400" cy="1450757"/>
          </a:xfrm>
        </p:spPr>
        <p:txBody>
          <a:bodyPr/>
          <a:lstStyle/>
          <a:p>
            <a:pPr algn="ctr"/>
            <a:r>
              <a:rPr lang="en-US" altLang="en-US" sz="3200" b="1" u="sng" dirty="0">
                <a:solidFill>
                  <a:srgbClr val="CC9900"/>
                </a:solidFill>
              </a:rPr>
              <a:t>Available Government Agencies to Assist Small Business Owners</a:t>
            </a:r>
          </a:p>
        </p:txBody>
      </p:sp>
      <p:sp>
        <p:nvSpPr>
          <p:cNvPr id="57347" name="Rectangle 3"/>
          <p:cNvSpPr>
            <a:spLocks noGrp="1" noChangeArrowheads="1"/>
          </p:cNvSpPr>
          <p:nvPr>
            <p:ph idx="1"/>
          </p:nvPr>
        </p:nvSpPr>
        <p:spPr>
          <a:xfrm>
            <a:off x="1905000" y="1905000"/>
            <a:ext cx="8229600" cy="4953000"/>
          </a:xfrm>
        </p:spPr>
        <p:txBody>
          <a:bodyPr/>
          <a:lstStyle/>
          <a:p>
            <a:r>
              <a:rPr lang="en-US" altLang="en-US" sz="2800" dirty="0">
                <a:solidFill>
                  <a:srgbClr val="00CC99"/>
                </a:solidFill>
              </a:rPr>
              <a:t>SBA-Small Business Administration</a:t>
            </a:r>
          </a:p>
          <a:p>
            <a:pPr lvl="1"/>
            <a:r>
              <a:rPr lang="en-US" altLang="en-US" dirty="0"/>
              <a:t>Federal government agency whose purpose is to help small businesses.  They provide management and technical advice to owners or prospective owners of small businesses.  They also guarantee loans made by commercial banks.  This means that the SBA agree to pay the bank loan if you cannot.  The SBA will guarantee up to 90% of a bank loan.</a:t>
            </a:r>
          </a:p>
          <a:p>
            <a:r>
              <a:rPr lang="en-US" altLang="en-US" sz="2800" dirty="0">
                <a:solidFill>
                  <a:srgbClr val="00CC99"/>
                </a:solidFill>
              </a:rPr>
              <a:t>Chamber of Commerce</a:t>
            </a:r>
          </a:p>
          <a:p>
            <a:r>
              <a:rPr lang="en-US" altLang="en-US" sz="2800" dirty="0">
                <a:solidFill>
                  <a:srgbClr val="00CC99"/>
                </a:solidFill>
              </a:rPr>
              <a:t>State Governments</a:t>
            </a:r>
          </a:p>
        </p:txBody>
      </p:sp>
    </p:spTree>
    <p:extLst>
      <p:ext uri="{BB962C8B-B14F-4D97-AF65-F5344CB8AC3E}">
        <p14:creationId xmlns:p14="http://schemas.microsoft.com/office/powerpoint/2010/main" val="139321914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3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5734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5734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573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z="3200">
                <a:solidFill>
                  <a:srgbClr val="CC9900"/>
                </a:solidFill>
              </a:rPr>
              <a:t>Let’s Review</a:t>
            </a:r>
          </a:p>
        </p:txBody>
      </p:sp>
      <p:sp>
        <p:nvSpPr>
          <p:cNvPr id="17411" name="Rectangle 3"/>
          <p:cNvSpPr>
            <a:spLocks noGrp="1" noChangeArrowheads="1"/>
          </p:cNvSpPr>
          <p:nvPr>
            <p:ph idx="1"/>
          </p:nvPr>
        </p:nvSpPr>
        <p:spPr/>
        <p:txBody>
          <a:bodyPr>
            <a:normAutofit lnSpcReduction="10000"/>
          </a:bodyPr>
          <a:lstStyle/>
          <a:p>
            <a:pPr>
              <a:lnSpc>
                <a:spcPct val="90000"/>
              </a:lnSpc>
            </a:pPr>
            <a:r>
              <a:rPr lang="en-US" altLang="en-US" sz="2800"/>
              <a:t>Compare risks and rewards of owning a business</a:t>
            </a:r>
          </a:p>
          <a:p>
            <a:pPr>
              <a:lnSpc>
                <a:spcPct val="90000"/>
              </a:lnSpc>
            </a:pPr>
            <a:r>
              <a:rPr lang="en-US" altLang="en-US" sz="2800"/>
              <a:t>Determine essential factors needed to choose type of business to start</a:t>
            </a:r>
          </a:p>
          <a:p>
            <a:pPr>
              <a:lnSpc>
                <a:spcPct val="90000"/>
              </a:lnSpc>
            </a:pPr>
            <a:r>
              <a:rPr lang="en-US" altLang="en-US" sz="2800"/>
              <a:t>Assess business opportunities and trends, both domestic and global </a:t>
            </a:r>
            <a:r>
              <a:rPr lang="en-US" altLang="en-US" sz="2400" i="1"/>
              <a:t>(include new and existing ideas, franchises, and web-based enterprises)</a:t>
            </a:r>
          </a:p>
          <a:p>
            <a:pPr>
              <a:lnSpc>
                <a:spcPct val="90000"/>
              </a:lnSpc>
            </a:pPr>
            <a:r>
              <a:rPr lang="en-US" altLang="en-US" sz="2800"/>
              <a:t>Apply idea-generation methods</a:t>
            </a:r>
          </a:p>
          <a:p>
            <a:pPr>
              <a:lnSpc>
                <a:spcPct val="90000"/>
              </a:lnSpc>
            </a:pPr>
            <a:r>
              <a:rPr lang="en-US" altLang="en-US" sz="2800"/>
              <a:t>Determine feasibility of ideas</a:t>
            </a:r>
          </a:p>
          <a:p>
            <a:pPr>
              <a:lnSpc>
                <a:spcPct val="90000"/>
              </a:lnSpc>
            </a:pPr>
            <a:r>
              <a:rPr lang="en-US" altLang="en-US" sz="2800"/>
              <a:t>Outline available resources and government agencies to assist small business owners</a:t>
            </a:r>
          </a:p>
        </p:txBody>
      </p:sp>
    </p:spTree>
    <p:extLst>
      <p:ext uri="{BB962C8B-B14F-4D97-AF65-F5344CB8AC3E}">
        <p14:creationId xmlns:p14="http://schemas.microsoft.com/office/powerpoint/2010/main" val="425083587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4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74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74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741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r>
              <a:rPr lang="en-US" altLang="en-US" sz="3600" b="1" u="sng" dirty="0">
                <a:solidFill>
                  <a:srgbClr val="CC9900"/>
                </a:solidFill>
              </a:rPr>
              <a:t>Risks of Owning a Business</a:t>
            </a:r>
          </a:p>
        </p:txBody>
      </p:sp>
      <p:sp>
        <p:nvSpPr>
          <p:cNvPr id="4099" name="Rectangle 3"/>
          <p:cNvSpPr>
            <a:spLocks noGrp="1" noChangeArrowheads="1"/>
          </p:cNvSpPr>
          <p:nvPr>
            <p:ph type="body" sz="half" idx="1"/>
          </p:nvPr>
        </p:nvSpPr>
        <p:spPr>
          <a:xfrm>
            <a:off x="1981200" y="1828800"/>
            <a:ext cx="8382000" cy="4343400"/>
          </a:xfrm>
        </p:spPr>
        <p:txBody>
          <a:bodyPr>
            <a:normAutofit/>
          </a:bodyPr>
          <a:lstStyle/>
          <a:p>
            <a:r>
              <a:rPr lang="en-US" altLang="en-US" sz="3200" dirty="0"/>
              <a:t>Working long hours</a:t>
            </a:r>
          </a:p>
          <a:p>
            <a:r>
              <a:rPr lang="en-US" altLang="en-US" sz="3200" dirty="0"/>
              <a:t>Having an uncertain income</a:t>
            </a:r>
          </a:p>
          <a:p>
            <a:r>
              <a:rPr lang="en-US" altLang="en-US" sz="3200" dirty="0"/>
              <a:t>Being fully responsible</a:t>
            </a:r>
          </a:p>
          <a:p>
            <a:r>
              <a:rPr lang="en-US" altLang="en-US" sz="3200" dirty="0"/>
              <a:t>Risking one’s investment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5104" y="2133600"/>
            <a:ext cx="2599531" cy="1905000"/>
          </a:xfrm>
          <a:prstGeom prst="rect">
            <a:avLst/>
          </a:prstGeom>
        </p:spPr>
      </p:pic>
    </p:spTree>
    <p:extLst>
      <p:ext uri="{BB962C8B-B14F-4D97-AF65-F5344CB8AC3E}">
        <p14:creationId xmlns:p14="http://schemas.microsoft.com/office/powerpoint/2010/main" val="148435666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z="3200">
                <a:solidFill>
                  <a:srgbClr val="CC9900"/>
                </a:solidFill>
              </a:rPr>
              <a:t>Rewards of Owning a Business</a:t>
            </a:r>
          </a:p>
        </p:txBody>
      </p:sp>
      <p:sp>
        <p:nvSpPr>
          <p:cNvPr id="5123" name="Rectangle 3"/>
          <p:cNvSpPr>
            <a:spLocks noGrp="1" noChangeArrowheads="1"/>
          </p:cNvSpPr>
          <p:nvPr>
            <p:ph type="body" sz="half" idx="1"/>
          </p:nvPr>
        </p:nvSpPr>
        <p:spPr>
          <a:xfrm>
            <a:off x="2057400" y="1905000"/>
            <a:ext cx="7772400" cy="4013200"/>
          </a:xfrm>
        </p:spPr>
        <p:txBody>
          <a:bodyPr/>
          <a:lstStyle/>
          <a:p>
            <a:r>
              <a:rPr lang="en-US" altLang="en-US" sz="2400" dirty="0"/>
              <a:t>Being your own boss</a:t>
            </a:r>
          </a:p>
          <a:p>
            <a:r>
              <a:rPr lang="en-US" altLang="en-US" sz="2400" dirty="0"/>
              <a:t>Doing something you enjoy</a:t>
            </a:r>
          </a:p>
          <a:p>
            <a:r>
              <a:rPr lang="en-US" altLang="en-US" sz="2400" dirty="0"/>
              <a:t>Having the opportunity to be creative</a:t>
            </a:r>
          </a:p>
          <a:p>
            <a:r>
              <a:rPr lang="en-US" altLang="en-US" sz="2400" dirty="0"/>
              <a:t>Freedom to set your own schedule</a:t>
            </a:r>
          </a:p>
          <a:p>
            <a:r>
              <a:rPr lang="en-US" altLang="en-US" sz="2400" dirty="0"/>
              <a:t>Controlling your salary</a:t>
            </a:r>
          </a:p>
          <a:p>
            <a:r>
              <a:rPr lang="en-US" altLang="en-US" sz="2400" dirty="0"/>
              <a:t>Contributing to the community</a:t>
            </a:r>
          </a:p>
        </p:txBody>
      </p:sp>
      <p:pic>
        <p:nvPicPr>
          <p:cNvPr id="512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1905000"/>
            <a:ext cx="1934544" cy="294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441370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5" end="5"/>
                                            </p:txEl>
                                          </p:spTgt>
                                        </p:tgtEl>
                                        <p:attrNameLst>
                                          <p:attrName>style.visibility</p:attrName>
                                        </p:attrNameLst>
                                      </p:cBhvr>
                                      <p:to>
                                        <p:strVal val="visible"/>
                                      </p:to>
                                    </p:set>
                                  </p:childTnLst>
                                </p:cTn>
                              </p:par>
                            </p:childTnLst>
                          </p:cTn>
                        </p:par>
                        <p:par>
                          <p:cTn id="27" fill="hold" nodeType="afterGroup">
                            <p:stCondLst>
                              <p:cond delay="500"/>
                            </p:stCondLst>
                            <p:childTnLst>
                              <p:par>
                                <p:cTn id="28" presetID="15" presetClass="entr" presetSubtype="0" fill="hold" nodeType="afterEffect">
                                  <p:stCondLst>
                                    <p:cond delay="0"/>
                                  </p:stCondLst>
                                  <p:childTnLst>
                                    <p:set>
                                      <p:cBhvr>
                                        <p:cTn id="29" dur="1" fill="hold">
                                          <p:stCondLst>
                                            <p:cond delay="0"/>
                                          </p:stCondLst>
                                        </p:cTn>
                                        <p:tgtEl>
                                          <p:spTgt spid="5127"/>
                                        </p:tgtEl>
                                        <p:attrNameLst>
                                          <p:attrName>style.visibility</p:attrName>
                                        </p:attrNameLst>
                                      </p:cBhvr>
                                      <p:to>
                                        <p:strVal val="visible"/>
                                      </p:to>
                                    </p:set>
                                    <p:anim calcmode="lin" valueType="num">
                                      <p:cBhvr>
                                        <p:cTn id="30" dur="1000" fill="hold"/>
                                        <p:tgtEl>
                                          <p:spTgt spid="5127"/>
                                        </p:tgtEl>
                                        <p:attrNameLst>
                                          <p:attrName>ppt_w</p:attrName>
                                        </p:attrNameLst>
                                      </p:cBhvr>
                                      <p:tavLst>
                                        <p:tav tm="0">
                                          <p:val>
                                            <p:fltVal val="0"/>
                                          </p:val>
                                        </p:tav>
                                        <p:tav tm="100000">
                                          <p:val>
                                            <p:strVal val="#ppt_w"/>
                                          </p:val>
                                        </p:tav>
                                      </p:tavLst>
                                    </p:anim>
                                    <p:anim calcmode="lin" valueType="num">
                                      <p:cBhvr>
                                        <p:cTn id="31" dur="1000" fill="hold"/>
                                        <p:tgtEl>
                                          <p:spTgt spid="5127"/>
                                        </p:tgtEl>
                                        <p:attrNameLst>
                                          <p:attrName>ppt_h</p:attrName>
                                        </p:attrNameLst>
                                      </p:cBhvr>
                                      <p:tavLst>
                                        <p:tav tm="0">
                                          <p:val>
                                            <p:fltVal val="0"/>
                                          </p:val>
                                        </p:tav>
                                        <p:tav tm="100000">
                                          <p:val>
                                            <p:strVal val="#ppt_h"/>
                                          </p:val>
                                        </p:tav>
                                      </p:tavLst>
                                    </p:anim>
                                    <p:anim calcmode="lin" valueType="num">
                                      <p:cBhvr>
                                        <p:cTn id="32" dur="1000" fill="hold"/>
                                        <p:tgtEl>
                                          <p:spTgt spid="5127"/>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512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a:bodyPr>
          <a:lstStyle/>
          <a:p>
            <a:r>
              <a:rPr lang="en-US" altLang="en-US" sz="3600" u="sng" dirty="0">
                <a:solidFill>
                  <a:srgbClr val="CC9900"/>
                </a:solidFill>
              </a:rPr>
              <a:t>Types of Businesses</a:t>
            </a:r>
          </a:p>
        </p:txBody>
      </p:sp>
      <p:sp>
        <p:nvSpPr>
          <p:cNvPr id="43011" name="Rectangle 3"/>
          <p:cNvSpPr>
            <a:spLocks noGrp="1" noChangeArrowheads="1"/>
          </p:cNvSpPr>
          <p:nvPr>
            <p:ph type="body" sz="half" idx="1"/>
          </p:nvPr>
        </p:nvSpPr>
        <p:spPr>
          <a:xfrm>
            <a:off x="2057400" y="1905000"/>
            <a:ext cx="7772400" cy="4191000"/>
          </a:xfrm>
        </p:spPr>
        <p:txBody>
          <a:bodyPr>
            <a:normAutofit/>
          </a:bodyPr>
          <a:lstStyle/>
          <a:p>
            <a:r>
              <a:rPr lang="en-US" altLang="en-US" sz="3200" dirty="0"/>
              <a:t>Start your own business</a:t>
            </a:r>
          </a:p>
          <a:p>
            <a:r>
              <a:rPr lang="en-US" altLang="en-US" sz="3200" dirty="0"/>
              <a:t>Purchase a franchise business</a:t>
            </a:r>
          </a:p>
          <a:p>
            <a:r>
              <a:rPr lang="en-US" altLang="en-US" sz="3200" dirty="0"/>
              <a:t>Buy a new or existing business</a:t>
            </a:r>
          </a:p>
          <a:p>
            <a:r>
              <a:rPr lang="en-US" altLang="en-US" sz="3200" dirty="0"/>
              <a:t>Web-based business</a:t>
            </a:r>
          </a:p>
        </p:txBody>
      </p:sp>
    </p:spTree>
    <p:extLst>
      <p:ext uri="{BB962C8B-B14F-4D97-AF65-F5344CB8AC3E}">
        <p14:creationId xmlns:p14="http://schemas.microsoft.com/office/powerpoint/2010/main" val="15895386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30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30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30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en-US" altLang="en-US" sz="4000" u="sng" dirty="0">
                <a:solidFill>
                  <a:srgbClr val="CC9900"/>
                </a:solidFill>
              </a:rPr>
              <a:t>Start Your Own Business</a:t>
            </a:r>
          </a:p>
        </p:txBody>
      </p:sp>
      <p:sp>
        <p:nvSpPr>
          <p:cNvPr id="6147" name="Rectangle 3"/>
          <p:cNvSpPr>
            <a:spLocks noGrp="1" noChangeArrowheads="1"/>
          </p:cNvSpPr>
          <p:nvPr>
            <p:ph type="body" sz="half" idx="1"/>
          </p:nvPr>
        </p:nvSpPr>
        <p:spPr>
          <a:xfrm>
            <a:off x="1210734" y="1303866"/>
            <a:ext cx="8229600" cy="4876800"/>
          </a:xfrm>
        </p:spPr>
        <p:txBody>
          <a:bodyPr/>
          <a:lstStyle/>
          <a:p>
            <a:pPr>
              <a:buFontTx/>
              <a:buNone/>
            </a:pPr>
            <a:r>
              <a:rPr lang="en-US" altLang="en-US" sz="3200" u="sng" dirty="0">
                <a:solidFill>
                  <a:srgbClr val="00CC99"/>
                </a:solidFill>
              </a:rPr>
              <a:t>Advantages</a:t>
            </a:r>
          </a:p>
          <a:p>
            <a:pPr lvl="1"/>
            <a:r>
              <a:rPr lang="en-US" altLang="en-US" sz="2800" dirty="0"/>
              <a:t>Make all the decisions about everything</a:t>
            </a:r>
          </a:p>
          <a:p>
            <a:pPr lvl="1"/>
            <a:r>
              <a:rPr lang="en-US" altLang="en-US" sz="2800" dirty="0"/>
              <a:t>Completely independent</a:t>
            </a:r>
          </a:p>
          <a:p>
            <a:pPr>
              <a:buFontTx/>
              <a:buNone/>
            </a:pPr>
            <a:r>
              <a:rPr lang="en-US" altLang="en-US" sz="3200" u="sng" dirty="0">
                <a:solidFill>
                  <a:srgbClr val="00CC99"/>
                </a:solidFill>
              </a:rPr>
              <a:t>Disadvantages</a:t>
            </a:r>
          </a:p>
          <a:p>
            <a:pPr lvl="1"/>
            <a:r>
              <a:rPr lang="en-US" altLang="en-US" sz="2800" dirty="0"/>
              <a:t>No certainty that customers will purchase what you offer</a:t>
            </a:r>
          </a:p>
          <a:p>
            <a:pPr lvl="1"/>
            <a:r>
              <a:rPr lang="en-US" altLang="en-US" sz="2800" dirty="0"/>
              <a:t>Difficult to start a new business</a:t>
            </a:r>
          </a:p>
          <a:p>
            <a:pPr>
              <a:buFontTx/>
              <a:buNone/>
            </a:pPr>
            <a:endParaRPr lang="en-US" altLang="en-US" dirty="0"/>
          </a:p>
        </p:txBody>
      </p:sp>
    </p:spTree>
    <p:extLst>
      <p:ext uri="{BB962C8B-B14F-4D97-AF65-F5344CB8AC3E}">
        <p14:creationId xmlns:p14="http://schemas.microsoft.com/office/powerpoint/2010/main" val="163959338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1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614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614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6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r>
              <a:rPr lang="en-US" altLang="en-US" sz="3600" u="sng" dirty="0">
                <a:solidFill>
                  <a:srgbClr val="CC9900"/>
                </a:solidFill>
              </a:rPr>
              <a:t>Purchase an Existing Business</a:t>
            </a:r>
          </a:p>
        </p:txBody>
      </p:sp>
      <p:sp>
        <p:nvSpPr>
          <p:cNvPr id="38915" name="Rectangle 3"/>
          <p:cNvSpPr>
            <a:spLocks noGrp="1" noChangeArrowheads="1"/>
          </p:cNvSpPr>
          <p:nvPr>
            <p:ph type="body" sz="half" idx="1"/>
          </p:nvPr>
        </p:nvSpPr>
        <p:spPr>
          <a:xfrm>
            <a:off x="1134533" y="1303866"/>
            <a:ext cx="8229600" cy="4876800"/>
          </a:xfrm>
        </p:spPr>
        <p:txBody>
          <a:bodyPr/>
          <a:lstStyle/>
          <a:p>
            <a:pPr>
              <a:buFontTx/>
              <a:buNone/>
            </a:pPr>
            <a:r>
              <a:rPr lang="en-US" altLang="en-US" sz="3200" u="sng" dirty="0">
                <a:solidFill>
                  <a:srgbClr val="00CC99"/>
                </a:solidFill>
              </a:rPr>
              <a:t>Advantages</a:t>
            </a:r>
          </a:p>
          <a:p>
            <a:pPr lvl="1"/>
            <a:r>
              <a:rPr lang="en-US" altLang="en-US" sz="2800" dirty="0"/>
              <a:t>Already has customers, suppliers and procedures</a:t>
            </a:r>
          </a:p>
          <a:p>
            <a:pPr lvl="1"/>
            <a:r>
              <a:rPr lang="en-US" altLang="en-US" sz="2800" dirty="0"/>
              <a:t>May train the new owner</a:t>
            </a:r>
          </a:p>
          <a:p>
            <a:pPr lvl="1"/>
            <a:r>
              <a:rPr lang="en-US" altLang="en-US" sz="2800" dirty="0"/>
              <a:t>Prior records of revenues, expenses, and profits</a:t>
            </a:r>
          </a:p>
          <a:p>
            <a:pPr lvl="1"/>
            <a:r>
              <a:rPr lang="en-US" altLang="en-US" sz="2800" dirty="0"/>
              <a:t>Financial arrangements can be easier</a:t>
            </a:r>
          </a:p>
          <a:p>
            <a:pPr>
              <a:buFontTx/>
              <a:buNone/>
            </a:pPr>
            <a:r>
              <a:rPr lang="en-US" altLang="en-US" sz="3200" u="sng" dirty="0">
                <a:solidFill>
                  <a:srgbClr val="00CC99"/>
                </a:solidFill>
              </a:rPr>
              <a:t>Disadvantages</a:t>
            </a:r>
          </a:p>
          <a:p>
            <a:pPr lvl="1"/>
            <a:r>
              <a:rPr lang="en-US" altLang="en-US" sz="2800" dirty="0"/>
              <a:t>May be for sale because not making money</a:t>
            </a:r>
          </a:p>
          <a:p>
            <a:pPr lvl="1"/>
            <a:r>
              <a:rPr lang="en-US" altLang="en-US" sz="2800" dirty="0"/>
              <a:t>Serious problems may be inherited</a:t>
            </a:r>
          </a:p>
          <a:p>
            <a:pPr lvl="1"/>
            <a:r>
              <a:rPr lang="en-US" altLang="en-US" sz="2800" dirty="0"/>
              <a:t>Capital is required</a:t>
            </a:r>
          </a:p>
          <a:p>
            <a:pPr>
              <a:buFontTx/>
              <a:buNone/>
            </a:pPr>
            <a:endParaRPr lang="en-US" altLang="en-US" dirty="0"/>
          </a:p>
        </p:txBody>
      </p:sp>
    </p:spTree>
    <p:extLst>
      <p:ext uri="{BB962C8B-B14F-4D97-AF65-F5344CB8AC3E}">
        <p14:creationId xmlns:p14="http://schemas.microsoft.com/office/powerpoint/2010/main" val="216541083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89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891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891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891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91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891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3891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389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964575" y="152400"/>
            <a:ext cx="7772400" cy="609600"/>
          </a:xfrm>
        </p:spPr>
        <p:txBody>
          <a:bodyPr>
            <a:normAutofit/>
          </a:bodyPr>
          <a:lstStyle/>
          <a:p>
            <a:r>
              <a:rPr lang="en-US" altLang="en-US" sz="4000" dirty="0">
                <a:solidFill>
                  <a:srgbClr val="CC9900"/>
                </a:solidFill>
              </a:rPr>
              <a:t>Franchise Ownership</a:t>
            </a:r>
          </a:p>
        </p:txBody>
      </p:sp>
      <p:sp>
        <p:nvSpPr>
          <p:cNvPr id="39939" name="Rectangle 3"/>
          <p:cNvSpPr>
            <a:spLocks noGrp="1" noChangeArrowheads="1"/>
          </p:cNvSpPr>
          <p:nvPr>
            <p:ph type="body" sz="half" idx="1"/>
          </p:nvPr>
        </p:nvSpPr>
        <p:spPr>
          <a:xfrm>
            <a:off x="1752601" y="990600"/>
            <a:ext cx="8762999" cy="5181600"/>
          </a:xfrm>
        </p:spPr>
        <p:txBody>
          <a:bodyPr>
            <a:normAutofit/>
          </a:bodyPr>
          <a:lstStyle/>
          <a:p>
            <a:pPr>
              <a:lnSpc>
                <a:spcPct val="90000"/>
              </a:lnSpc>
              <a:buFontTx/>
              <a:buNone/>
            </a:pPr>
            <a:r>
              <a:rPr lang="en-US" altLang="en-US" sz="2400" b="1" dirty="0">
                <a:solidFill>
                  <a:srgbClr val="FF0000"/>
                </a:solidFill>
              </a:rPr>
              <a:t>Franchise:  </a:t>
            </a:r>
            <a:r>
              <a:rPr lang="en-US" altLang="en-US" sz="2400" b="1" dirty="0"/>
              <a:t>L</a:t>
            </a:r>
            <a:r>
              <a:rPr lang="en-US" altLang="en-US" sz="2400" dirty="0"/>
              <a:t>egal agreement that gives an individual the right to market a company’s products or services in a particular area.</a:t>
            </a:r>
          </a:p>
          <a:p>
            <a:pPr>
              <a:lnSpc>
                <a:spcPct val="90000"/>
              </a:lnSpc>
              <a:buFontTx/>
              <a:buNone/>
            </a:pPr>
            <a:r>
              <a:rPr lang="en-US" altLang="en-US" sz="2400" u="sng" dirty="0">
                <a:solidFill>
                  <a:srgbClr val="00CC99"/>
                </a:solidFill>
              </a:rPr>
              <a:t>Advantages</a:t>
            </a:r>
          </a:p>
          <a:p>
            <a:pPr lvl="1">
              <a:lnSpc>
                <a:spcPct val="90000"/>
              </a:lnSpc>
            </a:pPr>
            <a:r>
              <a:rPr lang="en-US" altLang="en-US" sz="2000" dirty="0"/>
              <a:t>Provided with an established product or service</a:t>
            </a:r>
          </a:p>
          <a:p>
            <a:pPr lvl="1">
              <a:lnSpc>
                <a:spcPct val="90000"/>
              </a:lnSpc>
            </a:pPr>
            <a:r>
              <a:rPr lang="en-US" altLang="en-US" sz="2000" dirty="0"/>
              <a:t>Offer management, technical, and other assistance</a:t>
            </a:r>
          </a:p>
          <a:p>
            <a:pPr lvl="1">
              <a:lnSpc>
                <a:spcPct val="90000"/>
              </a:lnSpc>
            </a:pPr>
            <a:r>
              <a:rPr lang="en-US" altLang="en-US" sz="2000" dirty="0"/>
              <a:t>Equipment and supplies can be less expensive</a:t>
            </a:r>
          </a:p>
          <a:p>
            <a:pPr lvl="1">
              <a:lnSpc>
                <a:spcPct val="90000"/>
              </a:lnSpc>
            </a:pPr>
            <a:r>
              <a:rPr lang="en-US" altLang="en-US" sz="2000" dirty="0"/>
              <a:t>Guarantee of consistency attracts customers</a:t>
            </a:r>
          </a:p>
          <a:p>
            <a:pPr>
              <a:lnSpc>
                <a:spcPct val="90000"/>
              </a:lnSpc>
              <a:buFontTx/>
              <a:buNone/>
            </a:pPr>
            <a:r>
              <a:rPr lang="en-US" altLang="en-US" sz="2400" u="sng" dirty="0">
                <a:solidFill>
                  <a:srgbClr val="00CC99"/>
                </a:solidFill>
              </a:rPr>
              <a:t>Disadvantages</a:t>
            </a:r>
          </a:p>
          <a:p>
            <a:pPr lvl="1">
              <a:lnSpc>
                <a:spcPct val="90000"/>
              </a:lnSpc>
            </a:pPr>
            <a:r>
              <a:rPr lang="en-US" altLang="en-US" sz="2000" dirty="0"/>
              <a:t>Can cost a lot of money and cut down on profits</a:t>
            </a:r>
          </a:p>
          <a:p>
            <a:pPr lvl="1">
              <a:lnSpc>
                <a:spcPct val="90000"/>
              </a:lnSpc>
            </a:pPr>
            <a:r>
              <a:rPr lang="en-US" altLang="en-US" sz="2000" dirty="0"/>
              <a:t>Owners of franchises have less freedom to make decisions than other entrepreneurs</a:t>
            </a:r>
          </a:p>
          <a:p>
            <a:pPr lvl="1">
              <a:lnSpc>
                <a:spcPct val="90000"/>
              </a:lnSpc>
            </a:pPr>
            <a:r>
              <a:rPr lang="en-US" altLang="en-US" sz="2000" dirty="0"/>
              <a:t>Franchises are dependent on the performance of other franchisees in the chain</a:t>
            </a:r>
          </a:p>
          <a:p>
            <a:pPr lvl="1">
              <a:lnSpc>
                <a:spcPct val="90000"/>
              </a:lnSpc>
            </a:pPr>
            <a:r>
              <a:rPr lang="en-US" altLang="en-US" sz="2000" dirty="0"/>
              <a:t>The franchisor can terminate the franchise agreement</a:t>
            </a:r>
          </a:p>
          <a:p>
            <a:pPr>
              <a:lnSpc>
                <a:spcPct val="90000"/>
              </a:lnSpc>
              <a:buFontTx/>
              <a:buNone/>
            </a:pPr>
            <a:endParaRPr lang="en-US" altLang="en-US" dirty="0"/>
          </a:p>
        </p:txBody>
      </p:sp>
    </p:spTree>
    <p:extLst>
      <p:ext uri="{BB962C8B-B14F-4D97-AF65-F5344CB8AC3E}">
        <p14:creationId xmlns:p14="http://schemas.microsoft.com/office/powerpoint/2010/main" val="385101073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993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99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993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993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9939">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993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3993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3993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39939">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3993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64" name="Rectangle 32"/>
          <p:cNvSpPr>
            <a:spLocks noGrp="1" noChangeArrowheads="1"/>
          </p:cNvSpPr>
          <p:nvPr>
            <p:ph type="title"/>
          </p:nvPr>
        </p:nvSpPr>
        <p:spPr>
          <a:xfrm>
            <a:off x="2324100" y="6019801"/>
            <a:ext cx="7543800" cy="899161"/>
          </a:xfrm>
        </p:spPr>
        <p:txBody>
          <a:bodyPr>
            <a:normAutofit/>
          </a:bodyPr>
          <a:lstStyle/>
          <a:p>
            <a:r>
              <a:rPr lang="en-US" altLang="en-US" sz="4400" b="1" dirty="0">
                <a:solidFill>
                  <a:schemeClr val="bg1"/>
                </a:solidFill>
              </a:rPr>
              <a:t>Franchise Opportunities</a:t>
            </a:r>
          </a:p>
        </p:txBody>
      </p:sp>
      <p:sp>
        <p:nvSpPr>
          <p:cNvPr id="44060" name="Rectangle 28"/>
          <p:cNvSpPr>
            <a:spLocks noGrp="1" noChangeArrowheads="1"/>
          </p:cNvSpPr>
          <p:nvPr>
            <p:ph sz="half" idx="1"/>
          </p:nvPr>
        </p:nvSpPr>
        <p:spPr>
          <a:xfrm>
            <a:off x="1168399" y="1261788"/>
            <a:ext cx="4436533" cy="4648200"/>
          </a:xfrm>
        </p:spPr>
        <p:txBody>
          <a:bodyPr numCol="2">
            <a:normAutofit lnSpcReduction="10000"/>
          </a:bodyPr>
          <a:lstStyle/>
          <a:p>
            <a:pPr>
              <a:lnSpc>
                <a:spcPct val="120000"/>
              </a:lnSpc>
              <a:buFont typeface="Wingdings" panose="05000000000000000000" pitchFamily="2" charset="2"/>
              <a:buChar char="§"/>
            </a:pPr>
            <a:r>
              <a:rPr lang="en-US" altLang="en-US" dirty="0" smtClean="0"/>
              <a:t>Advertising</a:t>
            </a:r>
            <a:endParaRPr lang="en-US" altLang="en-US" dirty="0"/>
          </a:p>
          <a:p>
            <a:pPr>
              <a:lnSpc>
                <a:spcPct val="120000"/>
              </a:lnSpc>
              <a:buFont typeface="Wingdings" panose="05000000000000000000" pitchFamily="2" charset="2"/>
              <a:buChar char="§"/>
            </a:pPr>
            <a:r>
              <a:rPr lang="en-US" altLang="en-US" dirty="0"/>
              <a:t>Automotive</a:t>
            </a:r>
          </a:p>
          <a:p>
            <a:pPr>
              <a:lnSpc>
                <a:spcPct val="120000"/>
              </a:lnSpc>
              <a:buFont typeface="Wingdings" panose="05000000000000000000" pitchFamily="2" charset="2"/>
              <a:buChar char="§"/>
            </a:pPr>
            <a:r>
              <a:rPr lang="en-US" altLang="en-US" dirty="0" err="1"/>
              <a:t>Buisness</a:t>
            </a:r>
            <a:r>
              <a:rPr lang="en-US" altLang="en-US" dirty="0"/>
              <a:t> Services</a:t>
            </a:r>
          </a:p>
          <a:p>
            <a:pPr>
              <a:lnSpc>
                <a:spcPct val="120000"/>
              </a:lnSpc>
              <a:buFont typeface="Wingdings" panose="05000000000000000000" pitchFamily="2" charset="2"/>
              <a:buChar char="§"/>
            </a:pPr>
            <a:r>
              <a:rPr lang="en-US" altLang="en-US" dirty="0"/>
              <a:t>Child Related</a:t>
            </a:r>
          </a:p>
          <a:p>
            <a:pPr>
              <a:lnSpc>
                <a:spcPct val="120000"/>
              </a:lnSpc>
              <a:buFont typeface="Wingdings" panose="05000000000000000000" pitchFamily="2" charset="2"/>
              <a:buChar char="§"/>
            </a:pPr>
            <a:r>
              <a:rPr lang="en-US" altLang="en-US" dirty="0"/>
              <a:t>Cleaning</a:t>
            </a:r>
          </a:p>
          <a:p>
            <a:pPr>
              <a:lnSpc>
                <a:spcPct val="120000"/>
              </a:lnSpc>
              <a:buFont typeface="Wingdings" panose="05000000000000000000" pitchFamily="2" charset="2"/>
              <a:buChar char="§"/>
            </a:pPr>
            <a:r>
              <a:rPr lang="en-US" altLang="en-US" dirty="0"/>
              <a:t>Computer / Internet</a:t>
            </a:r>
          </a:p>
          <a:p>
            <a:pPr>
              <a:lnSpc>
                <a:spcPct val="120000"/>
              </a:lnSpc>
              <a:buFont typeface="Wingdings" panose="05000000000000000000" pitchFamily="2" charset="2"/>
              <a:buChar char="§"/>
            </a:pPr>
            <a:r>
              <a:rPr lang="en-US" altLang="en-US" dirty="0"/>
              <a:t>Foods</a:t>
            </a:r>
          </a:p>
          <a:p>
            <a:pPr>
              <a:lnSpc>
                <a:spcPct val="120000"/>
              </a:lnSpc>
              <a:buFont typeface="Wingdings" panose="05000000000000000000" pitchFamily="2" charset="2"/>
              <a:buChar char="§"/>
            </a:pPr>
            <a:r>
              <a:rPr lang="en-US" altLang="en-US" dirty="0"/>
              <a:t>Financial Services</a:t>
            </a:r>
          </a:p>
          <a:p>
            <a:pPr marL="228600" indent="28575">
              <a:lnSpc>
                <a:spcPct val="120000"/>
              </a:lnSpc>
              <a:buFont typeface="Wingdings" panose="05000000000000000000" pitchFamily="2" charset="2"/>
              <a:buChar char="§"/>
            </a:pPr>
            <a:endParaRPr lang="en-US" altLang="en-US" dirty="0" smtClean="0"/>
          </a:p>
          <a:p>
            <a:pPr marL="228600" indent="28575">
              <a:lnSpc>
                <a:spcPct val="120000"/>
              </a:lnSpc>
              <a:buFont typeface="Wingdings" panose="05000000000000000000" pitchFamily="2" charset="2"/>
              <a:buChar char="§"/>
            </a:pPr>
            <a:r>
              <a:rPr lang="en-US" altLang="en-US" dirty="0" smtClean="0"/>
              <a:t>Health </a:t>
            </a:r>
            <a:r>
              <a:rPr lang="en-US" altLang="en-US" dirty="0"/>
              <a:t>&amp; Fitness</a:t>
            </a:r>
          </a:p>
          <a:p>
            <a:pPr marL="228600" indent="28575">
              <a:lnSpc>
                <a:spcPct val="120000"/>
              </a:lnSpc>
              <a:buFont typeface="Wingdings" panose="05000000000000000000" pitchFamily="2" charset="2"/>
              <a:buChar char="§"/>
            </a:pPr>
            <a:r>
              <a:rPr lang="en-US" altLang="en-US" dirty="0"/>
              <a:t>Pets / Animals</a:t>
            </a:r>
          </a:p>
          <a:p>
            <a:pPr marL="228600" indent="28575">
              <a:lnSpc>
                <a:spcPct val="120000"/>
              </a:lnSpc>
              <a:buFont typeface="Wingdings" panose="05000000000000000000" pitchFamily="2" charset="2"/>
              <a:buChar char="§"/>
            </a:pPr>
            <a:r>
              <a:rPr lang="en-US" altLang="en-US" dirty="0"/>
              <a:t>Retail</a:t>
            </a:r>
          </a:p>
          <a:p>
            <a:pPr marL="228600" indent="28575">
              <a:lnSpc>
                <a:spcPct val="120000"/>
              </a:lnSpc>
              <a:buFont typeface="Wingdings" panose="05000000000000000000" pitchFamily="2" charset="2"/>
              <a:buChar char="§"/>
            </a:pPr>
            <a:r>
              <a:rPr lang="en-US" altLang="en-US" dirty="0"/>
              <a:t>Sports &amp; Recreation</a:t>
            </a:r>
          </a:p>
          <a:p>
            <a:pPr marL="228600" indent="28575">
              <a:lnSpc>
                <a:spcPct val="120000"/>
              </a:lnSpc>
              <a:buFont typeface="Wingdings" panose="05000000000000000000" pitchFamily="2" charset="2"/>
              <a:buChar char="§"/>
            </a:pPr>
            <a:r>
              <a:rPr lang="en-US" altLang="en-US" dirty="0"/>
              <a:t>Senior Care</a:t>
            </a:r>
          </a:p>
          <a:p>
            <a:pPr marL="228600" indent="28575">
              <a:lnSpc>
                <a:spcPct val="120000"/>
              </a:lnSpc>
              <a:buFont typeface="Wingdings" panose="05000000000000000000" pitchFamily="2" charset="2"/>
              <a:buChar char="§"/>
            </a:pPr>
            <a:r>
              <a:rPr lang="en-US" altLang="en-US" dirty="0"/>
              <a:t>Travel</a:t>
            </a:r>
          </a:p>
          <a:p>
            <a:pPr marL="228600" indent="28575">
              <a:lnSpc>
                <a:spcPct val="120000"/>
              </a:lnSpc>
              <a:buFont typeface="Wingdings" panose="05000000000000000000" pitchFamily="2" charset="2"/>
              <a:buChar char="§"/>
            </a:pPr>
            <a:r>
              <a:rPr lang="en-US" altLang="en-US" dirty="0"/>
              <a:t>Vending</a:t>
            </a:r>
          </a:p>
          <a:p>
            <a:pPr marL="228600" indent="28575">
              <a:lnSpc>
                <a:spcPct val="120000"/>
              </a:lnSpc>
              <a:buFont typeface="Wingdings" panose="05000000000000000000" pitchFamily="2" charset="2"/>
              <a:buChar char="§"/>
            </a:pPr>
            <a:r>
              <a:rPr lang="en-US" altLang="en-US" dirty="0"/>
              <a:t>Gender Specific</a:t>
            </a:r>
          </a:p>
          <a:p>
            <a:pPr>
              <a:buFontTx/>
              <a:buNone/>
            </a:pPr>
            <a:endParaRPr lang="en-US" altLang="en-US" dirty="0">
              <a:latin typeface="Adobe Fangsong Std R" panose="02020400000000000000" pitchFamily="18" charset="-128"/>
              <a:ea typeface="Adobe Fangsong Std R" panose="02020400000000000000" pitchFamily="18" charset="-128"/>
            </a:endParaRPr>
          </a:p>
        </p:txBody>
      </p:sp>
      <p:sp>
        <p:nvSpPr>
          <p:cNvPr id="44061" name="Rectangle 29"/>
          <p:cNvSpPr>
            <a:spLocks noGrp="1" noChangeArrowheads="1"/>
          </p:cNvSpPr>
          <p:nvPr>
            <p:ph sz="half" idx="2"/>
          </p:nvPr>
        </p:nvSpPr>
        <p:spPr>
          <a:xfrm>
            <a:off x="6265273" y="1395845"/>
            <a:ext cx="3810000" cy="4648200"/>
          </a:xfrm>
        </p:spPr>
        <p:txBody>
          <a:bodyPr>
            <a:normAutofit lnSpcReduction="10000"/>
          </a:bodyPr>
          <a:lstStyle/>
          <a:p>
            <a:pPr>
              <a:lnSpc>
                <a:spcPct val="80000"/>
              </a:lnSpc>
              <a:buFontTx/>
              <a:buNone/>
            </a:pPr>
            <a:r>
              <a:rPr lang="en-US" altLang="en-US" dirty="0">
                <a:solidFill>
                  <a:srgbClr val="B2B2B2"/>
                </a:solidFill>
              </a:rPr>
              <a:t>	</a:t>
            </a:r>
            <a:r>
              <a:rPr lang="en-US" altLang="en-US" sz="2100" dirty="0" smtClean="0"/>
              <a:t>Foods </a:t>
            </a:r>
            <a:r>
              <a:rPr lang="en-US" altLang="en-US" sz="2100" dirty="0"/>
              <a:t>Industry:</a:t>
            </a:r>
          </a:p>
          <a:p>
            <a:pPr>
              <a:lnSpc>
                <a:spcPct val="80000"/>
              </a:lnSpc>
              <a:buFontTx/>
              <a:buNone/>
            </a:pPr>
            <a:r>
              <a:rPr lang="en-US" altLang="en-US" sz="2100" dirty="0"/>
              <a:t>	Pizza Hut</a:t>
            </a:r>
          </a:p>
          <a:p>
            <a:pPr>
              <a:lnSpc>
                <a:spcPct val="80000"/>
              </a:lnSpc>
              <a:buFontTx/>
              <a:buNone/>
            </a:pPr>
            <a:r>
              <a:rPr lang="en-US" altLang="en-US" sz="2100" dirty="0"/>
              <a:t>	Baskin-Robins</a:t>
            </a:r>
          </a:p>
          <a:p>
            <a:pPr>
              <a:lnSpc>
                <a:spcPct val="80000"/>
              </a:lnSpc>
              <a:buFontTx/>
              <a:buNone/>
            </a:pPr>
            <a:r>
              <a:rPr lang="en-US" altLang="en-US" sz="2100" dirty="0"/>
              <a:t>	Carl’s Junior</a:t>
            </a:r>
          </a:p>
          <a:p>
            <a:pPr>
              <a:lnSpc>
                <a:spcPct val="80000"/>
              </a:lnSpc>
              <a:buFontTx/>
              <a:buNone/>
            </a:pPr>
            <a:r>
              <a:rPr lang="en-US" altLang="en-US" sz="2100" dirty="0"/>
              <a:t>	Wendy’s</a:t>
            </a:r>
          </a:p>
          <a:p>
            <a:pPr>
              <a:lnSpc>
                <a:spcPct val="80000"/>
              </a:lnSpc>
              <a:buFontTx/>
              <a:buNone/>
            </a:pPr>
            <a:r>
              <a:rPr lang="en-US" altLang="en-US" sz="2100" dirty="0"/>
              <a:t>	McDonalds</a:t>
            </a:r>
          </a:p>
          <a:p>
            <a:pPr>
              <a:lnSpc>
                <a:spcPct val="80000"/>
              </a:lnSpc>
              <a:buFontTx/>
              <a:buNone/>
            </a:pPr>
            <a:r>
              <a:rPr lang="en-US" altLang="en-US" sz="2100" dirty="0"/>
              <a:t>	Subway</a:t>
            </a:r>
          </a:p>
          <a:p>
            <a:pPr>
              <a:lnSpc>
                <a:spcPct val="80000"/>
              </a:lnSpc>
            </a:pPr>
            <a:endParaRPr lang="en-US" altLang="en-US" sz="1400" dirty="0">
              <a:solidFill>
                <a:srgbClr val="B2B2B2"/>
              </a:solidFill>
              <a:latin typeface="Eras Bold ITC" panose="020B0907030504020204" pitchFamily="34" charset="0"/>
            </a:endParaRPr>
          </a:p>
          <a:p>
            <a:r>
              <a:rPr lang="en-US" altLang="en-US" dirty="0">
                <a:solidFill>
                  <a:srgbClr val="CC9900"/>
                </a:solidFill>
                <a:latin typeface="Arial Rounded MT Bold" panose="020F0704030504030204" pitchFamily="34" charset="0"/>
              </a:rPr>
              <a:t>Can you think of some other franchises in different industries??</a:t>
            </a:r>
          </a:p>
        </p:txBody>
      </p:sp>
      <p:pic>
        <p:nvPicPr>
          <p:cNvPr id="44037" name="Picture 5" descr="spacer">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7501" y="1"/>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28651" y="762000"/>
            <a:ext cx="3733800" cy="387798"/>
          </a:xfrm>
          <a:prstGeom prst="rect">
            <a:avLst/>
          </a:prstGeom>
          <a:noFill/>
        </p:spPr>
        <p:txBody>
          <a:bodyPr wrap="square" rtlCol="0">
            <a:spAutoFit/>
          </a:bodyPr>
          <a:lstStyle/>
          <a:p>
            <a:pPr eaLnBrk="0" fontAlgn="base" hangingPunct="0">
              <a:lnSpc>
                <a:spcPct val="80000"/>
              </a:lnSpc>
              <a:spcBef>
                <a:spcPct val="0"/>
              </a:spcBef>
              <a:spcAft>
                <a:spcPct val="0"/>
              </a:spcAft>
            </a:pPr>
            <a:r>
              <a:rPr lang="en-US" altLang="en-US" sz="2400">
                <a:solidFill>
                  <a:srgbClr val="FF0000"/>
                </a:solidFill>
                <a:latin typeface="Times New Roman" panose="02020603050405020304" pitchFamily="18" charset="0"/>
              </a:rPr>
              <a:t>Industries to Choose from:</a:t>
            </a:r>
            <a:endParaRPr lang="en-US" altLang="en-US" sz="2400" dirty="0">
              <a:solidFill>
                <a:srgbClr val="FF0000"/>
              </a:solidFill>
              <a:latin typeface="Times New Roman" panose="02020603050405020304" pitchFamily="18" charset="0"/>
            </a:endParaRPr>
          </a:p>
        </p:txBody>
      </p:sp>
      <p:sp>
        <p:nvSpPr>
          <p:cNvPr id="3" name="TextBox 2"/>
          <p:cNvSpPr txBox="1"/>
          <p:nvPr/>
        </p:nvSpPr>
        <p:spPr>
          <a:xfrm>
            <a:off x="6205946" y="759823"/>
            <a:ext cx="3848100" cy="387798"/>
          </a:xfrm>
          <a:prstGeom prst="rect">
            <a:avLst/>
          </a:prstGeom>
          <a:noFill/>
        </p:spPr>
        <p:txBody>
          <a:bodyPr wrap="square" rtlCol="0">
            <a:spAutoFit/>
          </a:bodyPr>
          <a:lstStyle/>
          <a:p>
            <a:pPr eaLnBrk="0" fontAlgn="base" hangingPunct="0">
              <a:lnSpc>
                <a:spcPct val="80000"/>
              </a:lnSpc>
              <a:spcBef>
                <a:spcPct val="0"/>
              </a:spcBef>
              <a:spcAft>
                <a:spcPct val="0"/>
              </a:spcAft>
            </a:pPr>
            <a:r>
              <a:rPr lang="en-US" altLang="en-US" sz="2400">
                <a:solidFill>
                  <a:srgbClr val="FF0000"/>
                </a:solidFill>
                <a:latin typeface="Times New Roman" panose="02020603050405020304" pitchFamily="18" charset="0"/>
              </a:rPr>
              <a:t>Examples of Franchises:</a:t>
            </a:r>
            <a:endParaRPr lang="en-US" altLang="en-US" sz="2400" dirty="0">
              <a:solidFill>
                <a:srgbClr val="FF0000"/>
              </a:solidFill>
              <a:latin typeface="Times New Roman" panose="02020603050405020304" pitchFamily="18" charset="0"/>
            </a:endParaRPr>
          </a:p>
        </p:txBody>
      </p:sp>
      <p:cxnSp>
        <p:nvCxnSpPr>
          <p:cNvPr id="5" name="Straight Connector 4"/>
          <p:cNvCxnSpPr/>
          <p:nvPr/>
        </p:nvCxnSpPr>
        <p:spPr>
          <a:xfrm>
            <a:off x="5867400" y="759823"/>
            <a:ext cx="0" cy="504035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526690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4037"/>
                                        </p:tgtEl>
                                        <p:attrNameLst>
                                          <p:attrName>style.visibility</p:attrName>
                                        </p:attrNameLst>
                                      </p:cBhvr>
                                      <p:to>
                                        <p:strVal val="visible"/>
                                      </p:to>
                                    </p:set>
                                    <p:anim calcmode="lin" valueType="num">
                                      <p:cBhvr additive="base">
                                        <p:cTn id="7" dur="500" fill="hold"/>
                                        <p:tgtEl>
                                          <p:spTgt spid="44037"/>
                                        </p:tgtEl>
                                        <p:attrNameLst>
                                          <p:attrName>ppt_x</p:attrName>
                                        </p:attrNameLst>
                                      </p:cBhvr>
                                      <p:tavLst>
                                        <p:tav tm="0">
                                          <p:val>
                                            <p:strVal val="0-#ppt_w/2"/>
                                          </p:val>
                                        </p:tav>
                                        <p:tav tm="100000">
                                          <p:val>
                                            <p:strVal val="#ppt_x"/>
                                          </p:val>
                                        </p:tav>
                                      </p:tavLst>
                                    </p:anim>
                                    <p:anim calcmode="lin" valueType="num">
                                      <p:cBhvr additive="base">
                                        <p:cTn id="8" dur="500" fill="hold"/>
                                        <p:tgtEl>
                                          <p:spTgt spid="440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557</TotalTime>
  <Words>878</Words>
  <Application>Microsoft Office PowerPoint</Application>
  <PresentationFormat>Widescreen</PresentationFormat>
  <Paragraphs>200</Paragraphs>
  <Slides>22</Slides>
  <Notes>22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Adobe Fangsong Std R</vt:lpstr>
      <vt:lpstr>Arial</vt:lpstr>
      <vt:lpstr>Arial Rounded MT Bold</vt:lpstr>
      <vt:lpstr>Calibri</vt:lpstr>
      <vt:lpstr>Calibri Light</vt:lpstr>
      <vt:lpstr>Courier New</vt:lpstr>
      <vt:lpstr>Eras Bold ITC</vt:lpstr>
      <vt:lpstr>Times New Roman</vt:lpstr>
      <vt:lpstr>Wingdings</vt:lpstr>
      <vt:lpstr>Retrospect</vt:lpstr>
      <vt:lpstr>ENTREPRENEURSHIP Unit 1.3</vt:lpstr>
      <vt:lpstr>Students will explore entrepreneurial opportunities</vt:lpstr>
      <vt:lpstr>Risks of Owning a Business</vt:lpstr>
      <vt:lpstr>Rewards of Owning a Business</vt:lpstr>
      <vt:lpstr>Types of Businesses</vt:lpstr>
      <vt:lpstr>Start Your Own Business</vt:lpstr>
      <vt:lpstr>Purchase an Existing Business</vt:lpstr>
      <vt:lpstr>Franchise Ownership</vt:lpstr>
      <vt:lpstr>Franchise Opportunities</vt:lpstr>
      <vt:lpstr>New and Existing Ideas</vt:lpstr>
      <vt:lpstr>Business Opportunities and Trends</vt:lpstr>
      <vt:lpstr>Global and Domestic Business</vt:lpstr>
      <vt:lpstr>Purchasing an Existing Business</vt:lpstr>
      <vt:lpstr>Web-based Enterprises</vt:lpstr>
      <vt:lpstr>Creativity</vt:lpstr>
      <vt:lpstr>Idea-generation Methods</vt:lpstr>
      <vt:lpstr>Feasibility of Ideas</vt:lpstr>
      <vt:lpstr>Feasibility of Ideas</vt:lpstr>
      <vt:lpstr>Feasibility of Ideas</vt:lpstr>
      <vt:lpstr>Available Resources to Assist Small Business Owners</vt:lpstr>
      <vt:lpstr>Available Government Agencies to Assist Small Business Owners</vt:lpstr>
      <vt:lpstr>Let’s Review</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Unit 1.3</dc:title>
  <dc:creator>Ben Luikart</dc:creator>
  <cp:lastModifiedBy>Ben Luikart</cp:lastModifiedBy>
  <cp:revision>5</cp:revision>
  <cp:lastPrinted>2015-09-11T18:23:54Z</cp:lastPrinted>
  <dcterms:created xsi:type="dcterms:W3CDTF">2015-09-03T22:43:10Z</dcterms:created>
  <dcterms:modified xsi:type="dcterms:W3CDTF">2016-08-25T21:38:36Z</dcterms:modified>
</cp:coreProperties>
</file>