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6"/>
  </p:notesMasterIdLst>
  <p:handoutMasterIdLst>
    <p:handoutMasterId r:id="rId17"/>
  </p:handoutMasterIdLst>
  <p:sldIdLst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CC00"/>
    <a:srgbClr val="FF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9" autoAdjust="0"/>
    <p:restoredTop sz="94660"/>
  </p:normalViewPr>
  <p:slideViewPr>
    <p:cSldViewPr>
      <p:cViewPr varScale="1">
        <p:scale>
          <a:sx n="106" d="100"/>
          <a:sy n="106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738" y="0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86825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738" y="8886825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29D4FB-5173-477D-9362-BA87C9078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1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1675"/>
            <a:ext cx="4675187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45000"/>
            <a:ext cx="564356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6825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86825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645EB0-3A75-4514-A50C-1BE0D5988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6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6E03DA-B40F-459E-9308-3528A3CD8D3D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778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D624A5-7784-4DCC-8023-38D575ECE047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05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A8BB1B-027C-4A88-953C-15DFDBB14FBE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13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695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51089B-45B1-4AA4-B823-AE1CC8A0529A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329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D4AE3A-81AC-4786-9217-50D54F00177D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1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91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E6F4A2-5D6E-43C3-B1F5-955E3A6B940F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10. 11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501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DADD0A-FDCA-4F5A-8CE3-269CB87921F9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Agents #21</a:t>
            </a:r>
          </a:p>
        </p:txBody>
      </p:sp>
    </p:spTree>
    <p:extLst>
      <p:ext uri="{BB962C8B-B14F-4D97-AF65-F5344CB8AC3E}">
        <p14:creationId xmlns:p14="http://schemas.microsoft.com/office/powerpoint/2010/main" val="2528493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024718-3DCB-43E6-B619-B17E3D67B44D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9508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6E03DA-B40F-459E-9308-3528A3CD8D3D}" type="slidenum">
              <a:rPr 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8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51089B-45B1-4AA4-B823-AE1CC8A0529A}" type="slidenum">
              <a:rPr 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01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8B3D36-38F0-4604-9EDC-0D51000E2EEA}" type="slidenum">
              <a:rPr 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12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26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3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9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4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152400"/>
            <a:ext cx="8839200" cy="640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4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447800"/>
            <a:ext cx="3200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14478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05200" y="40767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29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447800"/>
            <a:ext cx="3200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447800"/>
            <a:ext cx="3200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93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152400"/>
            <a:ext cx="88392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14478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2400" y="40767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5200" y="40767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13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447800"/>
            <a:ext cx="3200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3505200" y="1447800"/>
            <a:ext cx="32004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062333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3FAF7-D42F-4192-9CD4-8F309FEBC486}" type="datetimeFigureOut">
              <a:rPr lang="en-US" smtClean="0">
                <a:solidFill>
                  <a:prstClr val="black"/>
                </a:solidFill>
              </a:rPr>
              <a:pPr/>
              <a:t>8/29/2016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218822-4895-497B-8234-6130A1E681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76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3FAF7-D42F-4192-9CD4-8F309FEBC486}" type="datetimeFigureOut">
              <a:rPr lang="en-US" smtClean="0">
                <a:solidFill>
                  <a:prstClr val="black"/>
                </a:solidFill>
              </a:rPr>
              <a:pPr/>
              <a:t>8/29/2016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218822-4895-497B-8234-6130A1E681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01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3FAF7-D42F-4192-9CD4-8F309FEBC486}" type="datetimeFigureOut">
              <a:rPr lang="en-US" smtClean="0">
                <a:solidFill>
                  <a:prstClr val="black"/>
                </a:solidFill>
              </a:rPr>
              <a:pPr/>
              <a:t>8/29/2016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218822-4895-497B-8234-6130A1E681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3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7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3FAF7-D42F-4192-9CD4-8F309FEBC486}" type="datetimeFigureOut">
              <a:rPr lang="en-US" smtClean="0">
                <a:solidFill>
                  <a:prstClr val="black"/>
                </a:solidFill>
              </a:rPr>
              <a:pPr/>
              <a:t>8/29/2016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218822-4895-497B-8234-6130A1E681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87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3FAF7-D42F-4192-9CD4-8F309FEBC486}" type="datetimeFigureOut">
              <a:rPr lang="en-US" smtClean="0">
                <a:solidFill>
                  <a:prstClr val="black"/>
                </a:solidFill>
              </a:rPr>
              <a:pPr/>
              <a:t>8/29/2016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218822-4895-497B-8234-6130A1E681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89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3FAF7-D42F-4192-9CD4-8F309FEBC486}" type="datetimeFigureOut">
              <a:rPr lang="en-US" smtClean="0">
                <a:solidFill>
                  <a:prstClr val="black"/>
                </a:solidFill>
              </a:rPr>
              <a:pPr/>
              <a:t>8/29/2016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218822-4895-497B-8234-6130A1E681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99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3FAF7-D42F-4192-9CD4-8F309FEBC486}" type="datetimeFigureOut">
              <a:rPr lang="en-US" smtClean="0">
                <a:solidFill>
                  <a:prstClr val="black"/>
                </a:solidFill>
              </a:rPr>
              <a:pPr/>
              <a:t>8/29/2016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218822-4895-497B-8234-6130A1E681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57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3FAF7-D42F-4192-9CD4-8F309FEBC486}" type="datetimeFigureOut">
              <a:rPr lang="en-US" smtClean="0">
                <a:solidFill>
                  <a:prstClr val="black"/>
                </a:solidFill>
              </a:rPr>
              <a:pPr/>
              <a:t>8/29/2016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218822-4895-497B-8234-6130A1E681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25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3FAF7-D42F-4192-9CD4-8F309FEBC486}" type="datetimeFigureOut">
              <a:rPr lang="en-US" smtClean="0">
                <a:solidFill>
                  <a:prstClr val="black"/>
                </a:solidFill>
              </a:rPr>
              <a:pPr/>
              <a:t>8/29/2016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218822-4895-497B-8234-6130A1E681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9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3FAF7-D42F-4192-9CD4-8F309FEBC486}" type="datetimeFigureOut">
              <a:rPr lang="en-US" smtClean="0">
                <a:solidFill>
                  <a:prstClr val="black"/>
                </a:solidFill>
              </a:rPr>
              <a:pPr/>
              <a:t>8/29/2016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218822-4895-497B-8234-6130A1E681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64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3FAF7-D42F-4192-9CD4-8F309FEBC486}" type="datetimeFigureOut">
              <a:rPr lang="en-US" smtClean="0">
                <a:solidFill>
                  <a:prstClr val="black"/>
                </a:solidFill>
              </a:rPr>
              <a:pPr/>
              <a:t>8/29/2016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218822-4895-497B-8234-6130A1E681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87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152400"/>
            <a:ext cx="8839200" cy="640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447800"/>
            <a:ext cx="3200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14478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05200" y="40767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0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647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447800"/>
            <a:ext cx="3200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447800"/>
            <a:ext cx="3200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0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200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447800"/>
            <a:ext cx="3200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5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11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99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75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8392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219200"/>
            <a:ext cx="7086600" cy="5105400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 cap="rnd">
            <a:solidFill>
              <a:schemeClr val="bg1">
                <a:alpha val="48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ln>
            <a:solidFill>
              <a:sysClr val="windowText" lastClr="000000"/>
            </a:solidFill>
          </a:ln>
          <a:solidFill>
            <a:schemeClr val="bg1"/>
          </a:solidFill>
          <a:effectLst>
            <a:outerShdw blurRad="50800" dist="50800" dir="54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7162800" cy="4525963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 cap="rnd">
            <a:solidFill>
              <a:schemeClr val="bg1">
                <a:alpha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2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bg1"/>
            </a:solidFill>
          </a:ln>
          <a:solidFill>
            <a:schemeClr val="tx1"/>
          </a:solidFill>
          <a:effectLst>
            <a:outerShdw dist="63500" dir="5400000" algn="ctr" rotWithShape="0">
              <a:schemeClr val="bg1"/>
            </a:outerShdw>
          </a:effectLst>
          <a:latin typeface="Action Man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6.wdp"/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microsoft.com/office/2007/relationships/hdphoto" Target="../media/hdphoto7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8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9.wdp"/><Relationship Id="rId5" Type="http://schemas.openxmlformats.org/officeDocument/2006/relationships/image" Target="../media/image35.png"/><Relationship Id="rId10" Type="http://schemas.microsoft.com/office/2007/relationships/hdphoto" Target="../media/hdphoto11.wdp"/><Relationship Id="rId4" Type="http://schemas.openxmlformats.org/officeDocument/2006/relationships/image" Target="../media/image34.jpe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52400" y="152400"/>
            <a:ext cx="8839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Sports Marketing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85800" y="1524000"/>
            <a:ext cx="8229600" cy="2895600"/>
          </a:xfrm>
          <a:prstGeom prst="rect">
            <a:avLst/>
          </a:prstGeom>
          <a:noFill/>
          <a:ln w="19050" cap="rnd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Standard 1.2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Marketing Of </a:t>
            </a:r>
            <a:b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Sports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Marketing THROUGH Sports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6553200" cy="4525963"/>
          </a:xfrm>
          <a:solidFill>
            <a:schemeClr val="bg1">
              <a:alpha val="50000"/>
            </a:schemeClr>
          </a:solidFill>
          <a:ln w="25400" cap="rnd">
            <a:solidFill>
              <a:schemeClr val="bg1">
                <a:alpha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Marketing of Non-Sports products or services using sports as a media</a:t>
            </a:r>
          </a:p>
          <a:p>
            <a:endParaRPr lang="en-US" dirty="0"/>
          </a:p>
          <a:p>
            <a:r>
              <a:rPr lang="en-US" dirty="0"/>
              <a:t>Using a team or event for marketing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2738" l="7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9499"/>
            <a:ext cx="4114800" cy="230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253" y1="50543" x2="47253" y2="50543"/>
                        <a14:foregroundMark x1="26007" y1="59239" x2="26007" y2="59239"/>
                        <a14:foregroundMark x1="35897" y1="84783" x2="35897" y2="84783"/>
                        <a14:foregroundMark x1="16484" y1="82065" x2="16484" y2="82065"/>
                        <a14:foregroundMark x1="42125" y1="84239" x2="42125" y2="84239"/>
                        <a14:foregroundMark x1="55311" y1="76630" x2="55311" y2="76630"/>
                        <a14:foregroundMark x1="80952" y1="78804" x2="80952" y2="78804"/>
                        <a14:foregroundMark x1="88278" y1="84783" x2="88278" y2="84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71510"/>
            <a:ext cx="1752393" cy="118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encrypted-tbn3.gstatic.com/images?q=tbn:ANd9GcQQOsx3lpHGEiwraE9AfLTUpf3qoWIrgix8QCfhXWpCuOC2pN1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80" y="3985981"/>
            <a:ext cx="22669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TqInEbjNE35GigEteRngt4ZIt2aJaJyPNyxzETx5tmbF_sWcHmG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" y="3917306"/>
            <a:ext cx="1690687" cy="12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2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54843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1766887" cy="132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1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What is Marketed </a:t>
            </a:r>
            <a:br>
              <a:rPr lang="en-US" dirty="0"/>
            </a:br>
            <a:r>
              <a:rPr lang="en-US" dirty="0"/>
              <a:t>at Sports Events?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6705600" cy="5105400"/>
          </a:xfrm>
          <a:solidFill>
            <a:schemeClr val="bg1">
              <a:alpha val="50000"/>
            </a:schemeClr>
          </a:solidFill>
          <a:ln w="25400" cap="rnd">
            <a:solidFill>
              <a:schemeClr val="bg1">
                <a:alpha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Sponsor products or services</a:t>
            </a:r>
          </a:p>
          <a:p>
            <a:endParaRPr lang="en-US" dirty="0"/>
          </a:p>
          <a:p>
            <a:r>
              <a:rPr lang="en-US" dirty="0"/>
              <a:t>Traded products or services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Public </a:t>
            </a:r>
            <a:r>
              <a:rPr lang="en-US" dirty="0"/>
              <a:t>Service Announcements (Ideas)</a:t>
            </a:r>
          </a:p>
          <a:p>
            <a:endParaRPr lang="en-US" dirty="0"/>
          </a:p>
        </p:txBody>
      </p:sp>
      <p:pic>
        <p:nvPicPr>
          <p:cNvPr id="4098" name="Picture 2" descr="https://encrypted-tbn3.gstatic.com/images?q=tbn:ANd9GcS3PlxsDAFodYA2BDWTZkr82SMQjlHIuZyOvmfp3PzOeUWeCHfe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340042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images?q=tbn:ANd9GcTqvBXdxuGcfz7WoDC2uVYODAwuCVHUoVF0_OnRMsOSsXtZRk8MF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92604"/>
            <a:ext cx="3598958" cy="199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2.gstatic.com/images?q=tbn:ANd9GcRh0cLrgkn20SxvUKJtAx2J9GcdSzAbNr-_smjrNVPD3FwDuQp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58" y="3092604"/>
            <a:ext cx="3182842" cy="202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2.gstatic.com/images?q=tbn:ANd9GcR0Vw4kd3y01hES2uBpzaXNj9uNSuslVNeNV5-BNgscd2y1qNGU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6" b="97653" l="5485" r="970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215" y="3114906"/>
            <a:ext cx="1891785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6" b="38342"/>
          <a:stretch/>
        </p:blipFill>
        <p:spPr bwMode="auto">
          <a:xfrm>
            <a:off x="2396253" y="5466750"/>
            <a:ext cx="3649567" cy="106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 descr="https://encrypted-tbn2.gstatic.com/images?q=tbn:ANd9GcSxa8nGs5xtrQTs5fGQaK6A4jRgMim7dnnyLehn3aLwcPgl3Cr7m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18874"/>
            <a:ext cx="2049345" cy="156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Borrowed Equity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6934200" cy="5105400"/>
          </a:xfrm>
          <a:solidFill>
            <a:schemeClr val="bg1">
              <a:alpha val="50000"/>
            </a:schemeClr>
          </a:solidFill>
          <a:ln w="25400" cap="rnd">
            <a:solidFill>
              <a:schemeClr val="bg1">
                <a:alpha val="5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Where a sponsor utilizes the appeal and draw of an existing event to develop an image for its products or services with the audience</a:t>
            </a:r>
          </a:p>
          <a:p>
            <a:endParaRPr lang="en-US" dirty="0"/>
          </a:p>
          <a:p>
            <a:pPr lvl="1"/>
            <a:r>
              <a:rPr lang="en-US" dirty="0"/>
              <a:t>Within Audience &amp; Through Broadcast</a:t>
            </a:r>
          </a:p>
          <a:p>
            <a:pPr lvl="2"/>
            <a:r>
              <a:rPr lang="en-US" dirty="0"/>
              <a:t>Increase Sales</a:t>
            </a:r>
          </a:p>
          <a:p>
            <a:pPr lvl="2"/>
            <a:r>
              <a:rPr lang="en-US" dirty="0"/>
              <a:t>Increase Awareness </a:t>
            </a:r>
          </a:p>
          <a:p>
            <a:pPr lvl="2"/>
            <a:r>
              <a:rPr lang="en-US" dirty="0"/>
              <a:t>Be More Competitive</a:t>
            </a:r>
          </a:p>
          <a:p>
            <a:pPr lvl="2"/>
            <a:r>
              <a:rPr lang="en-US" dirty="0"/>
              <a:t>Reach the Target Market</a:t>
            </a:r>
          </a:p>
          <a:p>
            <a:pPr lvl="2"/>
            <a:r>
              <a:rPr lang="en-US" dirty="0"/>
              <a:t>Build Relationships</a:t>
            </a:r>
          </a:p>
          <a:p>
            <a:pPr lvl="2"/>
            <a:r>
              <a:rPr lang="en-US" dirty="0"/>
              <a:t>Develop a Corporate Image</a:t>
            </a:r>
          </a:p>
        </p:txBody>
      </p:sp>
      <p:pic>
        <p:nvPicPr>
          <p:cNvPr id="3074" name="Picture 2" descr="https://encrypted-tbn0.gstatic.com/images?q=tbn:ANd9GcQ_S7eWYecvenJ4NYKMHRNgLSk4Lgq5ClwYOnpawmgrLpaYWpdc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58342"/>
            <a:ext cx="4086224" cy="2563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0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https://encrypted-tbn2.gstatic.com/images?q=tbn:ANd9GcQqomIhTPgW318TWbjQPiMC225kVOC3wV9fEIYXYScs7KArPt8MR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6667" l="7556" r="78667">
                        <a14:foregroundMark x1="32000" y1="35111" x2="68889" y2="3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011" b="33923"/>
          <a:stretch/>
        </p:blipFill>
        <p:spPr bwMode="auto">
          <a:xfrm>
            <a:off x="5105401" y="1295400"/>
            <a:ext cx="4038600" cy="34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Through Sports</a:t>
            </a:r>
            <a:endParaRPr lang="en-US" dirty="0"/>
          </a:p>
        </p:txBody>
      </p:sp>
      <p:pic>
        <p:nvPicPr>
          <p:cNvPr id="5130" name="Picture 10" descr="https://encrypted-tbn1.gstatic.com/images?q=tbn:ANd9GcT7VIQ_F9S5JjfRevE3It7a86WIAQD-RmJvoe6BxG1rZk-FBOk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76" y="272391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mianation.com/wp-content/uploads/2012/10/heat-champion-uniform-650x32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70154" l="1077" r="46308">
                        <a14:foregroundMark x1="9077" y1="52923" x2="42615" y2="57538"/>
                        <a14:foregroundMark x1="20308" y1="65538" x2="37385" y2="65538"/>
                        <a14:foregroundMark x1="5231" y1="66462" x2="46308" y2="70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632" b="26935"/>
          <a:stretch/>
        </p:blipFill>
        <p:spPr bwMode="auto">
          <a:xfrm>
            <a:off x="-609425" y="1816100"/>
            <a:ext cx="3261290" cy="26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62000" y="1981200"/>
            <a:ext cx="762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124" name="Picture 4" descr="https://encrypted-tbn3.gstatic.com/images?q=tbn:ANd9GcTFfMnQ0-M1UMM0sCYoglv8uj6tK2mIAl_PlUPqp1ogMOYXOeW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75" b="925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2" y="976197"/>
            <a:ext cx="365759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2.gstatic.com/images?q=tbn:ANd9GcQaSvk-oeQQnXZTc9227nSPQXfvY4kBgeu_vHvQcWCFumAyd3GEQA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24" b="100000" l="0" r="100000">
                        <a14:foregroundMark x1="14667" y1="29167" x2="14667" y2="29167"/>
                        <a14:foregroundMark x1="18667" y1="29167" x2="18667" y2="29167"/>
                        <a14:foregroundMark x1="12667" y1="27976" x2="55667" y2="29167"/>
                        <a14:foregroundMark x1="56667" y1="27381" x2="64000" y2="26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" y="3414597"/>
            <a:ext cx="9150507" cy="372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5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Objective Two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447800"/>
            <a:ext cx="6629400" cy="4144963"/>
          </a:xfrm>
          <a:solidFill>
            <a:schemeClr val="bg1">
              <a:alpha val="50000"/>
            </a:schemeClr>
          </a:solidFill>
          <a:ln w="19050" cap="rnd">
            <a:solidFill>
              <a:schemeClr val="bg1">
                <a:alpha val="48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Identify reasons a sports property would utilize marketing</a:t>
            </a:r>
          </a:p>
        </p:txBody>
      </p:sp>
      <p:pic>
        <p:nvPicPr>
          <p:cNvPr id="1026" name="Picture 2" descr="https://encrypted-tbn0.gstatic.com/images?q=tbn:ANd9GcRsDVSvYmkzdIhwzc1vwqBOCocizfx8nd60dYiPPW5m09jDeQONL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2000" l="0" r="95111">
                        <a14:foregroundMark x1="32444" y1="32000" x2="64889" y2="24889"/>
                        <a14:foregroundMark x1="38222" y1="70222" x2="73778" y2="6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11271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QhM-681JQTFWfXkBW0ITN4jybP8lavIGFUsVjF_PHWz2et67QYw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5486400" cy="337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What IS Sports Marketing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47800"/>
            <a:ext cx="7086600" cy="4525963"/>
          </a:xfrm>
          <a:solidFill>
            <a:schemeClr val="bg1">
              <a:alpha val="50000"/>
            </a:schemeClr>
          </a:solidFill>
          <a:ln w="19050" cap="rnd">
            <a:solidFill>
              <a:schemeClr val="bg1">
                <a:alpha val="48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Sports Marketing is the application of marketing principles to </a:t>
            </a:r>
            <a:r>
              <a:rPr lang="en-US" sz="2800" dirty="0" smtClean="0"/>
              <a:t>sports </a:t>
            </a:r>
            <a:r>
              <a:rPr lang="en-US" sz="2800" dirty="0"/>
              <a:t>properties and to </a:t>
            </a:r>
            <a:r>
              <a:rPr lang="en-US" sz="2800" dirty="0" smtClean="0"/>
              <a:t>non-sports </a:t>
            </a:r>
            <a:r>
              <a:rPr lang="en-US" sz="2800" dirty="0"/>
              <a:t>products using sports.</a:t>
            </a:r>
          </a:p>
          <a:p>
            <a:endParaRPr lang="en-US" sz="2800" dirty="0"/>
          </a:p>
          <a:p>
            <a:r>
              <a:rPr lang="en-US" sz="2800" dirty="0"/>
              <a:t>Simply:</a:t>
            </a:r>
          </a:p>
          <a:p>
            <a:pPr lvl="1"/>
            <a:r>
              <a:rPr lang="en-US" sz="2400" dirty="0"/>
              <a:t>Sports Marketing is the Marketing </a:t>
            </a:r>
            <a:r>
              <a:rPr lang="en-US" sz="2400" b="1" u="sng" dirty="0">
                <a:solidFill>
                  <a:srgbClr val="C00000"/>
                </a:solidFill>
              </a:rPr>
              <a:t>of Sports</a:t>
            </a:r>
          </a:p>
          <a:p>
            <a:pPr lvl="1"/>
            <a:r>
              <a:rPr lang="en-US" sz="2400" dirty="0"/>
              <a:t>Sports Marketing is Marketing </a:t>
            </a:r>
            <a:r>
              <a:rPr lang="en-US" sz="2400" b="1" u="sng" dirty="0">
                <a:solidFill>
                  <a:srgbClr val="C00000"/>
                </a:solidFill>
              </a:rPr>
              <a:t>Through Sports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462881"/>
            <a:ext cx="7086600" cy="4525963"/>
          </a:xfrm>
          <a:solidFill>
            <a:schemeClr val="bg1">
              <a:alpha val="50000"/>
            </a:schemeClr>
          </a:solidFill>
          <a:ln w="19050" cap="rnd">
            <a:solidFill>
              <a:schemeClr val="bg1">
                <a:alpha val="48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Applying marketing Principles to the marketing of a “Sports Property”</a:t>
            </a:r>
          </a:p>
          <a:p>
            <a:r>
              <a:rPr lang="en-US" dirty="0" smtClean="0"/>
              <a:t>Sports </a:t>
            </a:r>
            <a:r>
              <a:rPr lang="en-US" dirty="0"/>
              <a:t>Properties:</a:t>
            </a:r>
          </a:p>
          <a:p>
            <a:pPr lvl="1"/>
            <a:r>
              <a:rPr lang="en-US" dirty="0"/>
              <a:t>League	</a:t>
            </a:r>
            <a:r>
              <a:rPr lang="en-US" dirty="0" smtClean="0"/>
              <a:t>- Team</a:t>
            </a:r>
            <a:endParaRPr lang="en-US" dirty="0"/>
          </a:p>
          <a:p>
            <a:pPr lvl="1"/>
            <a:r>
              <a:rPr lang="en-US" dirty="0"/>
              <a:t>Athlete		</a:t>
            </a:r>
            <a:r>
              <a:rPr lang="en-US" dirty="0" smtClean="0"/>
              <a:t>- Stadium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Program	</a:t>
            </a:r>
            <a:r>
              <a:rPr lang="en-US" dirty="0" smtClean="0"/>
              <a:t>- Events</a:t>
            </a:r>
            <a:r>
              <a:rPr lang="en-US" dirty="0"/>
              <a:t>	</a:t>
            </a:r>
          </a:p>
          <a:p>
            <a:pPr lvl="1"/>
            <a:r>
              <a:rPr lang="en-US" dirty="0" smtClean="0"/>
              <a:t>Competition  - Contests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Marketing OF Sports</a:t>
            </a:r>
          </a:p>
        </p:txBody>
      </p:sp>
      <p:pic>
        <p:nvPicPr>
          <p:cNvPr id="2050" name="Picture 2" descr="http://image1.stadiumjourney.com/images/stadiums/117_EnergySolutions_Arena_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r="33518"/>
          <a:stretch/>
        </p:blipFill>
        <p:spPr bwMode="auto">
          <a:xfrm>
            <a:off x="-1663700" y="1096963"/>
            <a:ext cx="3327400" cy="52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Marketing OF </a:t>
            </a:r>
            <a:r>
              <a:rPr lang="en-US" dirty="0"/>
              <a:t>Sports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0382" y="1143000"/>
            <a:ext cx="4114800" cy="5105400"/>
          </a:xfrm>
          <a:solidFill>
            <a:schemeClr val="bg1">
              <a:alpha val="50000"/>
            </a:schemeClr>
          </a:solidFill>
          <a:ln w="19050" cap="rnd">
            <a:solidFill>
              <a:schemeClr val="bg1">
                <a:alpha val="48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Athletes</a:t>
            </a:r>
          </a:p>
          <a:p>
            <a:r>
              <a:rPr lang="en-US" sz="3200" dirty="0"/>
              <a:t>Agents</a:t>
            </a:r>
          </a:p>
          <a:p>
            <a:r>
              <a:rPr lang="en-US" sz="3200" dirty="0"/>
              <a:t>Ticket Sales Representative</a:t>
            </a:r>
          </a:p>
          <a:p>
            <a:r>
              <a:rPr lang="en-US" sz="3200" dirty="0"/>
              <a:t>Ticket Collection</a:t>
            </a:r>
          </a:p>
          <a:p>
            <a:r>
              <a:rPr lang="en-US" sz="3200" dirty="0"/>
              <a:t>Marketing Writers</a:t>
            </a:r>
          </a:p>
          <a:p>
            <a:r>
              <a:rPr lang="en-US" sz="3200" dirty="0"/>
              <a:t>Sports Journalist</a:t>
            </a:r>
          </a:p>
          <a:p>
            <a:r>
              <a:rPr lang="en-US" sz="3200" dirty="0"/>
              <a:t>Parking</a:t>
            </a:r>
          </a:p>
          <a:p>
            <a:r>
              <a:rPr lang="en-US" sz="3200" dirty="0"/>
              <a:t>Merchandise Vendor</a:t>
            </a:r>
          </a:p>
          <a:p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8790" y="1143000"/>
            <a:ext cx="4191000" cy="5105400"/>
          </a:xfrm>
          <a:solidFill>
            <a:schemeClr val="bg1">
              <a:alpha val="50000"/>
            </a:schemeClr>
          </a:solidFill>
          <a:ln w="19050" cap="rnd">
            <a:solidFill>
              <a:schemeClr val="bg1">
                <a:alpha val="48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Director of Marketing</a:t>
            </a:r>
          </a:p>
          <a:p>
            <a:r>
              <a:rPr lang="en-US" sz="3200" dirty="0"/>
              <a:t>Sponsorship Sales Executive</a:t>
            </a:r>
          </a:p>
          <a:p>
            <a:r>
              <a:rPr lang="en-US" sz="3200" dirty="0"/>
              <a:t>Director of Communications</a:t>
            </a:r>
          </a:p>
          <a:p>
            <a:r>
              <a:rPr lang="en-US" sz="3200" dirty="0"/>
              <a:t>Security</a:t>
            </a:r>
          </a:p>
          <a:p>
            <a:r>
              <a:rPr lang="en-US" sz="3200" dirty="0"/>
              <a:t>Maintenance</a:t>
            </a:r>
          </a:p>
          <a:p>
            <a:r>
              <a:rPr lang="en-US" sz="3200" dirty="0"/>
              <a:t>Concessions</a:t>
            </a:r>
          </a:p>
          <a:p>
            <a:r>
              <a:rPr lang="en-US" sz="3200" dirty="0"/>
              <a:t>Sports Announcer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0"/>
            <a:ext cx="7696200" cy="944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Marketing of SPORTS</a:t>
            </a:r>
          </a:p>
        </p:txBody>
      </p:sp>
      <p:pic>
        <p:nvPicPr>
          <p:cNvPr id="1026" name="Picture 2" descr="https://encrypted-tbn2.gstatic.com/images?q=tbn:ANd9GcRfCAH0eNwRME0-h03GwOq-DO18tdzaQ-MEm1nlH1rYYNYukJ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704114" cy="26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543800" y="71328"/>
            <a:ext cx="1555750" cy="320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543800" y="3257400"/>
            <a:ext cx="1555750" cy="35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1"/>
          <a:stretch/>
        </p:blipFill>
        <p:spPr bwMode="auto">
          <a:xfrm>
            <a:off x="4203613" y="3906924"/>
            <a:ext cx="3253101" cy="241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3906924"/>
            <a:ext cx="2417676" cy="241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https://encrypted-tbn1.gstatic.com/images?q=tbn:ANd9GcR3P7LnwkG05101cmP38Kf_q4A_LF6mYlBg0R0LOSoZUqcml7GJj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9" b="17460"/>
          <a:stretch/>
        </p:blipFill>
        <p:spPr bwMode="auto">
          <a:xfrm>
            <a:off x="25400" y="1447800"/>
            <a:ext cx="1600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0" y="4290654"/>
            <a:ext cx="1673840" cy="115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507" y="5273981"/>
            <a:ext cx="1962150" cy="146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s1.reutersmedia.net/resources/r/?m=02&amp;d=20120328&amp;t=2&amp;i=588220158&amp;w=644&amp;fh=&amp;fw=&amp;ll=&amp;pl=&amp;sq=&amp;r=CBRE82R1NT6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895600"/>
            <a:ext cx="1797357" cy="138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3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Growth of Soccer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200" y="1020762"/>
            <a:ext cx="5257800" cy="5494383"/>
          </a:xfrm>
          <a:prstGeom prst="rect">
            <a:avLst/>
          </a:prstGeom>
        </p:spPr>
      </p:pic>
      <p:pic>
        <p:nvPicPr>
          <p:cNvPr id="2050" name="Picture 2" descr="https://usatthebiglead.files.wordpress.com/2015/03/030615-soccer-usa-canada-map-vadapt-955-high-01.jpg?w=640&amp;h=36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0463" r="20000" b="10185"/>
          <a:stretch/>
        </p:blipFill>
        <p:spPr bwMode="auto">
          <a:xfrm>
            <a:off x="1371600" y="4953000"/>
            <a:ext cx="2599767" cy="17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ailyfantasybootcamp.com/wp-content/uploads/2015/08/remote_image_ece3c110f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0943"/>
            <a:ext cx="1371600" cy="136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tpleasantcity.com/wp-content/uploads/2009-youth-soccer/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5525" b="33449"/>
          <a:stretch/>
        </p:blipFill>
        <p:spPr bwMode="auto">
          <a:xfrm>
            <a:off x="-1" y="1007182"/>
            <a:ext cx="3810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743200"/>
            <a:ext cx="3934875" cy="220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52400" y="152400"/>
            <a:ext cx="88392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72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dist="63500" dir="5400000" algn="ctr" rotWithShape="0">
                    <a:prstClr val="white"/>
                  </a:outerShdw>
                </a:effectLst>
                <a:latin typeface="Action Man" pitchFamily="2" charset="0"/>
              </a:rPr>
              <a:t>Sports Marketing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2133600"/>
            <a:ext cx="7734300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dist="63500" dir="5400000" algn="ctr" rotWithShape="0">
                    <a:prstClr val="white"/>
                  </a:outerShdw>
                </a:effectLst>
                <a:latin typeface="Action Man" pitchFamily="2" charset="0"/>
              </a:rPr>
              <a:t>Standard 1.3</a:t>
            </a:r>
          </a:p>
          <a:p>
            <a:pPr algn="ctr"/>
            <a:r>
              <a:rPr lang="en-US" sz="72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dist="63500" dir="5400000" algn="ctr" rotWithShape="0">
                    <a:prstClr val="white"/>
                  </a:outerShdw>
                </a:effectLst>
                <a:latin typeface="Action Man" pitchFamily="2" charset="0"/>
              </a:rPr>
              <a:t>Marketing</a:t>
            </a:r>
            <a:br>
              <a:rPr lang="en-US" sz="72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dist="63500" dir="5400000" algn="ctr" rotWithShape="0">
                    <a:prstClr val="white"/>
                  </a:outerShdw>
                </a:effectLst>
                <a:latin typeface="Action Man" pitchFamily="2" charset="0"/>
              </a:rPr>
            </a:br>
            <a:r>
              <a:rPr lang="en-US" sz="72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dist="63500" dir="5400000" algn="ctr" rotWithShape="0">
                    <a:prstClr val="white"/>
                  </a:outerShdw>
                </a:effectLst>
                <a:latin typeface="Action Man" pitchFamily="2" charset="0"/>
              </a:rPr>
              <a:t> Through Sports</a:t>
            </a:r>
          </a:p>
        </p:txBody>
      </p:sp>
    </p:spTree>
    <p:extLst>
      <p:ext uri="{BB962C8B-B14F-4D97-AF65-F5344CB8AC3E}">
        <p14:creationId xmlns:p14="http://schemas.microsoft.com/office/powerpoint/2010/main" val="22133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Objective Three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7620000" cy="1600200"/>
          </a:xfrm>
          <a:solidFill>
            <a:schemeClr val="bg1">
              <a:alpha val="50000"/>
            </a:schemeClr>
          </a:solidFill>
          <a:ln w="25400" cap="rnd">
            <a:solidFill>
              <a:schemeClr val="bg1">
                <a:alpha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Identify reasons a company would utilize sports marketing.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2738" l="7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5" y="2743200"/>
            <a:ext cx="5442857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253" y1="50543" x2="47253" y2="50543"/>
                        <a14:foregroundMark x1="26007" y1="59239" x2="26007" y2="59239"/>
                        <a14:foregroundMark x1="35897" y1="84783" x2="35897" y2="84783"/>
                        <a14:foregroundMark x1="16484" y1="82065" x2="16484" y2="82065"/>
                        <a14:foregroundMark x1="42125" y1="84239" x2="42125" y2="84239"/>
                        <a14:foregroundMark x1="55311" y1="76630" x2="55311" y2="76630"/>
                        <a14:foregroundMark x1="80952" y1="78804" x2="80952" y2="78804"/>
                        <a14:foregroundMark x1="88278" y1="84783" x2="88278" y2="84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3504786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9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erlin Sans FB"/>
        <a:ea typeface=""/>
        <a:cs typeface="Arial"/>
      </a:majorFont>
      <a:minorFont>
        <a:latin typeface="Berlin Sans FB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235</Words>
  <Application>Microsoft Office PowerPoint</Application>
  <PresentationFormat>On-screen Show (4:3)</PresentationFormat>
  <Paragraphs>80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Action Man</vt:lpstr>
      <vt:lpstr>Arial</vt:lpstr>
      <vt:lpstr>Berlin Sans FB</vt:lpstr>
      <vt:lpstr>Calibri</vt:lpstr>
      <vt:lpstr>Default Design</vt:lpstr>
      <vt:lpstr>Office Theme</vt:lpstr>
      <vt:lpstr>PowerPoint Presentation</vt:lpstr>
      <vt:lpstr>Objective Two</vt:lpstr>
      <vt:lpstr>What IS Sports Marketing</vt:lpstr>
      <vt:lpstr>Marketing OF Sports</vt:lpstr>
      <vt:lpstr>Marketing OF Sports</vt:lpstr>
      <vt:lpstr>Marketing of SPORTS</vt:lpstr>
      <vt:lpstr>The Growth of Soccer</vt:lpstr>
      <vt:lpstr>PowerPoint Presentation</vt:lpstr>
      <vt:lpstr>Objective Three</vt:lpstr>
      <vt:lpstr>Marketing THROUGH Sports</vt:lpstr>
      <vt:lpstr>What is Marketed  at Sports Events?</vt:lpstr>
      <vt:lpstr>Borrowed Equity</vt:lpstr>
      <vt:lpstr>Marketing Through Sports</vt:lpstr>
    </vt:vector>
  </TitlesOfParts>
  <Company>Weber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Pollard</dc:creator>
  <cp:lastModifiedBy>Ben Luikart</cp:lastModifiedBy>
  <cp:revision>37</cp:revision>
  <dcterms:created xsi:type="dcterms:W3CDTF">2003-09-08T14:23:12Z</dcterms:created>
  <dcterms:modified xsi:type="dcterms:W3CDTF">2016-08-29T21:59:47Z</dcterms:modified>
</cp:coreProperties>
</file>